
<file path=[Content_Types].xml><?xml version="1.0" encoding="utf-8"?>
<Types xmlns="http://schemas.openxmlformats.org/package/2006/content-types">
  <Default Extension="rels" ContentType="application/vnd.openxmlformats-package.relationships+xml"/>
  <Default Extension="png" ContentType="image/png"/>
  <Default Extension="jpeg" ContentType="image/jpeg"/>
  <Override PartName="/docProps/app.xml" ContentType="application/vnd.openxmlformats-officedocument.extended-properties+xml"/>
  <Override PartName="/docProps/core.xml" ContentType="application/vnd.openxmlformats-package.core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&#65279;<?xml version="1.0" encoding="utf-8" standalone="yes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thumbnail" Target="docProps/thumbnail.jpeg" /><Relationship Id="rId3" Type="http://schemas.openxmlformats.org/package/2006/relationships/metadata/core-properties" Target="docProps/core.xml" /><Relationship Id="rId4" Type="http://schemas.openxmlformats.org/officeDocument/2006/relationships/extended-properties" Target="docProps/app.xml" /></Relationships>
</file>

<file path=ppt/presentation.xml><?xml version="1.0" encoding="utf-8"?>
<!--Generated by Spire.Presentation for .NET 6.6.6.0--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r:id="rId1" id="2147483648"/>
  </p:sldMasterIdLst>
  <p:sldIdLst>
    <p:sldId r:id="rId6" id="256"/>
    <p:sldId r:id="rId7" id="257"/>
    <p:sldId r:id="rId8" id="258"/>
    <p:sldId r:id="rId9" id="259"/>
    <p:sldId r:id="rId10" id="260"/>
    <p:sldId r:id="rId11" id="261"/>
    <p:sldId r:id="rId12" id="262"/>
    <p:sldId r:id="rId13" id="263"/>
    <p:sldId r:id="rId14" id="264"/>
    <p:sldId r:id="rId15" id="265"/>
    <p:sldId r:id="rId16" id="266"/>
    <p:sldId r:id="rId17" id="267"/>
    <p:sldId r:id="rId18" id="268"/>
    <p:sldId r:id="rId19" id="269"/>
    <p:sldId r:id="rId20" id="270"/>
    <p:sldId r:id="rId21" id="271"/>
    <p:sldId r:id="rId22" id="272"/>
    <p:sldId r:id="rId23" id="273"/>
    <p:sldId r:id="rId24" id="274"/>
    <p:sldId r:id="rId25" id="275"/>
    <p:sldId r:id="rId26" id="276"/>
    <p:sldId r:id="rId27" id="277"/>
    <p:sldId r:id="rId28" id="278"/>
    <p:sldId r:id="rId29" id="279"/>
    <p:sldId r:id="rId30" id="280"/>
    <p:sldId r:id="rId31" id="281"/>
    <p:sldId r:id="rId32" id="282"/>
    <p:sldId r:id="rId33" id="283"/>
  </p:sldIdLst>
  <p:sldSz cx="12192000" cy="6858000"/>
  <p:notesSz cx="6858000" cy="9144000"/>
  <p:custDataLst>
    <p:tags r:id="rId34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a="http://schemas.openxmlformats.org/drawingml/2006/main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&#65279;<?xml version="1.0" encoding="utf-8" standalone="yes"?><Relationships xmlns="http://schemas.openxmlformats.org/package/2006/relationships"><Relationship Id="rId1" Type="http://schemas.openxmlformats.org/officeDocument/2006/relationships/slideMaster" Target="slideMasters/slideMaster1.xml" /><Relationship Id="rId10" Type="http://schemas.openxmlformats.org/officeDocument/2006/relationships/slide" Target="slides/slide5.xml" /><Relationship Id="rId11" Type="http://schemas.openxmlformats.org/officeDocument/2006/relationships/slide" Target="slides/slide6.xml" /><Relationship Id="rId12" Type="http://schemas.openxmlformats.org/officeDocument/2006/relationships/slide" Target="slides/slide7.xml" /><Relationship Id="rId13" Type="http://schemas.openxmlformats.org/officeDocument/2006/relationships/slide" Target="slides/slide8.xml" /><Relationship Id="rId14" Type="http://schemas.openxmlformats.org/officeDocument/2006/relationships/slide" Target="slides/slide9.xml" /><Relationship Id="rId15" Type="http://schemas.openxmlformats.org/officeDocument/2006/relationships/slide" Target="slides/slide10.xml" /><Relationship Id="rId16" Type="http://schemas.openxmlformats.org/officeDocument/2006/relationships/slide" Target="slides/slide11.xml" /><Relationship Id="rId17" Type="http://schemas.openxmlformats.org/officeDocument/2006/relationships/slide" Target="slides/slide12.xml" /><Relationship Id="rId18" Type="http://schemas.openxmlformats.org/officeDocument/2006/relationships/slide" Target="slides/slide13.xml" /><Relationship Id="rId19" Type="http://schemas.openxmlformats.org/officeDocument/2006/relationships/slide" Target="slides/slide14.xml" /><Relationship Id="rId2" Type="http://schemas.openxmlformats.org/officeDocument/2006/relationships/presProps" Target="presProps.xml" /><Relationship Id="rId20" Type="http://schemas.openxmlformats.org/officeDocument/2006/relationships/slide" Target="slides/slide15.xml" /><Relationship Id="rId21" Type="http://schemas.openxmlformats.org/officeDocument/2006/relationships/slide" Target="slides/slide16.xml" /><Relationship Id="rId22" Type="http://schemas.openxmlformats.org/officeDocument/2006/relationships/slide" Target="slides/slide17.xml" /><Relationship Id="rId23" Type="http://schemas.openxmlformats.org/officeDocument/2006/relationships/slide" Target="slides/slide18.xml" /><Relationship Id="rId24" Type="http://schemas.openxmlformats.org/officeDocument/2006/relationships/slide" Target="slides/slide19.xml" /><Relationship Id="rId25" Type="http://schemas.openxmlformats.org/officeDocument/2006/relationships/slide" Target="slides/slide20.xml" /><Relationship Id="rId26" Type="http://schemas.openxmlformats.org/officeDocument/2006/relationships/slide" Target="slides/slide21.xml" /><Relationship Id="rId27" Type="http://schemas.openxmlformats.org/officeDocument/2006/relationships/slide" Target="slides/slide22.xml" /><Relationship Id="rId28" Type="http://schemas.openxmlformats.org/officeDocument/2006/relationships/slide" Target="slides/slide23.xml" /><Relationship Id="rId29" Type="http://schemas.openxmlformats.org/officeDocument/2006/relationships/slide" Target="slides/slide24.xml" /><Relationship Id="rId3" Type="http://schemas.openxmlformats.org/officeDocument/2006/relationships/viewProps" Target="viewProps.xml" /><Relationship Id="rId30" Type="http://schemas.openxmlformats.org/officeDocument/2006/relationships/slide" Target="slides/slide25.xml" /><Relationship Id="rId31" Type="http://schemas.openxmlformats.org/officeDocument/2006/relationships/slide" Target="slides/slide26.xml" /><Relationship Id="rId32" Type="http://schemas.openxmlformats.org/officeDocument/2006/relationships/slide" Target="slides/slide27.xml" /><Relationship Id="rId33" Type="http://schemas.openxmlformats.org/officeDocument/2006/relationships/slide" Target="slides/slide28.xml" /><Relationship Id="rId34" Type="http://schemas.openxmlformats.org/officeDocument/2006/relationships/tags" Target="tags/tag1.xml" /><Relationship Id="rId4" Type="http://schemas.openxmlformats.org/officeDocument/2006/relationships/theme" Target="theme/theme1.xml" /><Relationship Id="rId5" Type="http://schemas.openxmlformats.org/officeDocument/2006/relationships/tableStyles" Target="tableStyles.xml" /><Relationship Id="rId6" Type="http://schemas.openxmlformats.org/officeDocument/2006/relationships/slide" Target="slides/slide1.xml" /><Relationship Id="rId7" Type="http://schemas.openxmlformats.org/officeDocument/2006/relationships/slide" Target="slides/slide2.xml" /><Relationship Id="rId8" Type="http://schemas.openxmlformats.org/officeDocument/2006/relationships/slide" Target="slides/slide3.xml" /><Relationship Id="rId9" Type="http://schemas.openxmlformats.org/officeDocument/2006/relationships/slide" Target="slides/slide4.xml" /></Relationships>
</file>

<file path=ppt/slideLayouts/_rels/slideLayout1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dirty="1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1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spd="fast"/>
  <p:timing>
    <p:tnLst>
      <p:par>
        <p:cTn id="1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1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1" smtClean="0"/>
              <a:t>Click to edit Master text styles</a:t>
            </a:r>
          </a:p>
          <a:p>
            <a:pPr lvl="1"/>
            <a:r>
              <a:rPr lang="en-US" dirty="1" smtClean="0"/>
              <a:t>Second level</a:t>
            </a:r>
          </a:p>
          <a:p>
            <a:pPr lvl="2"/>
            <a:r>
              <a:rPr lang="en-US" dirty="1" smtClean="0"/>
              <a:t>Third level</a:t>
            </a:r>
          </a:p>
          <a:p>
            <a:pPr lvl="3"/>
            <a:r>
              <a:rPr lang="en-US" dirty="1" smtClean="0"/>
              <a:t>Fourth level</a:t>
            </a:r>
          </a:p>
          <a:p>
            <a:pPr lvl="4"/>
            <a:r>
              <a:rPr lang="en-US" dirty="1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spd="fast"/>
  <p:timing>
    <p:tnLst>
      <p:par>
        <p:cTn id="1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dirty="1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dirty="1" smtClean="0"/>
              <a:t>Click to edit Master text styles</a:t>
            </a:r>
          </a:p>
          <a:p>
            <a:pPr lvl="1"/>
            <a:r>
              <a:rPr lang="en-US" dirty="1" smtClean="0"/>
              <a:t>Second level</a:t>
            </a:r>
          </a:p>
          <a:p>
            <a:pPr lvl="2"/>
            <a:r>
              <a:rPr lang="en-US" dirty="1" smtClean="0"/>
              <a:t>Third level</a:t>
            </a:r>
          </a:p>
          <a:p>
            <a:pPr lvl="3"/>
            <a:r>
              <a:rPr lang="en-US" dirty="1" smtClean="0"/>
              <a:t>Fourth level</a:t>
            </a:r>
          </a:p>
          <a:p>
            <a:pPr lvl="4"/>
            <a:r>
              <a:rPr lang="en-US" dirty="1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spd="fast"/>
  <p:timing>
    <p:tnLst>
      <p:par>
        <p:cTn id="1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1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type="obj" idx="1"/>
          </p:nvPr>
        </p:nvSpPr>
        <p:spPr/>
        <p:txBody>
          <a:bodyPr/>
          <a:lstStyle/>
          <a:p>
            <a:pPr lvl="0"/>
            <a:r>
              <a:rPr lang="en-US" dirty="1" smtClean="0"/>
              <a:t>Click to edit Master text styles</a:t>
            </a:r>
          </a:p>
          <a:p>
            <a:pPr lvl="1"/>
            <a:r>
              <a:rPr lang="en-US" dirty="1" smtClean="0"/>
              <a:t>Second level</a:t>
            </a:r>
          </a:p>
          <a:p>
            <a:pPr lvl="2"/>
            <a:r>
              <a:rPr lang="en-US" dirty="1" smtClean="0"/>
              <a:t>Third level</a:t>
            </a:r>
          </a:p>
          <a:p>
            <a:pPr lvl="3"/>
            <a:r>
              <a:rPr lang="en-US" dirty="1" smtClean="0"/>
              <a:t>Fourth level</a:t>
            </a:r>
          </a:p>
          <a:p>
            <a:pPr lvl="4"/>
            <a:r>
              <a:rPr lang="en-US" dirty="1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spd="fast"/>
  <p:timing>
    <p:tnLst>
      <p:par>
        <p:cTn id="1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dirty="1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1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spd="fast"/>
  <p:timing>
    <p:tnLst>
      <p:par>
        <p:cTn id="1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1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type="obj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1" smtClean="0"/>
              <a:t>Click to edit Master text styles</a:t>
            </a:r>
          </a:p>
          <a:p>
            <a:pPr lvl="1"/>
            <a:r>
              <a:rPr lang="en-US" dirty="1" smtClean="0"/>
              <a:t>Second level</a:t>
            </a:r>
          </a:p>
          <a:p>
            <a:pPr lvl="2"/>
            <a:r>
              <a:rPr lang="en-US" dirty="1" smtClean="0"/>
              <a:t>Third level</a:t>
            </a:r>
          </a:p>
          <a:p>
            <a:pPr lvl="3"/>
            <a:r>
              <a:rPr lang="en-US" dirty="1" smtClean="0"/>
              <a:t>Fourth level</a:t>
            </a:r>
          </a:p>
          <a:p>
            <a:pPr lvl="4"/>
            <a:r>
              <a:rPr lang="en-US" dirty="1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type="obj"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1" smtClean="0"/>
              <a:t>Click to edit Master text styles</a:t>
            </a:r>
          </a:p>
          <a:p>
            <a:pPr lvl="1"/>
            <a:r>
              <a:rPr lang="en-US" dirty="1" smtClean="0"/>
              <a:t>Second level</a:t>
            </a:r>
          </a:p>
          <a:p>
            <a:pPr lvl="2"/>
            <a:r>
              <a:rPr lang="en-US" dirty="1" smtClean="0"/>
              <a:t>Third level</a:t>
            </a:r>
          </a:p>
          <a:p>
            <a:pPr lvl="3"/>
            <a:r>
              <a:rPr lang="en-US" dirty="1" smtClean="0"/>
              <a:t>Fourth level</a:t>
            </a:r>
          </a:p>
          <a:p>
            <a:pPr lvl="4"/>
            <a:r>
              <a:rPr lang="en-US" dirty="1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spd="fast"/>
  <p:timing>
    <p:tnLst>
      <p:par>
        <p:cTn id="1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1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1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type="obj"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1" smtClean="0"/>
              <a:t>Click to edit Master text styles</a:t>
            </a:r>
          </a:p>
          <a:p>
            <a:pPr lvl="1"/>
            <a:r>
              <a:rPr lang="en-US" dirty="1" smtClean="0"/>
              <a:t>Second level</a:t>
            </a:r>
          </a:p>
          <a:p>
            <a:pPr lvl="2"/>
            <a:r>
              <a:rPr lang="en-US" dirty="1" smtClean="0"/>
              <a:t>Third level</a:t>
            </a:r>
          </a:p>
          <a:p>
            <a:pPr lvl="3"/>
            <a:r>
              <a:rPr lang="en-US" dirty="1" smtClean="0"/>
              <a:t>Fourth level</a:t>
            </a:r>
          </a:p>
          <a:p>
            <a:pPr lvl="4"/>
            <a:r>
              <a:rPr lang="en-US" dirty="1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1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type="obj"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1" smtClean="0"/>
              <a:t>Click to edit Master text styles</a:t>
            </a:r>
          </a:p>
          <a:p>
            <a:pPr lvl="1"/>
            <a:r>
              <a:rPr lang="en-US" dirty="1" smtClean="0"/>
              <a:t>Second level</a:t>
            </a:r>
          </a:p>
          <a:p>
            <a:pPr lvl="2"/>
            <a:r>
              <a:rPr lang="en-US" dirty="1" smtClean="0"/>
              <a:t>Third level</a:t>
            </a:r>
          </a:p>
          <a:p>
            <a:pPr lvl="3"/>
            <a:r>
              <a:rPr lang="en-US" dirty="1" smtClean="0"/>
              <a:t>Fourth level</a:t>
            </a:r>
          </a:p>
          <a:p>
            <a:pPr lvl="4"/>
            <a:r>
              <a:rPr lang="en-US" dirty="1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spd="fast"/>
  <p:timing>
    <p:tnLst>
      <p:par>
        <p:cTn id="1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1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spd="fast"/>
  <p:timing>
    <p:tnLst>
      <p:par>
        <p:cTn id="1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spd="fast"/>
  <p:timing>
    <p:tnLst>
      <p:par>
        <p:cTn id="1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1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type="obj"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1" smtClean="0"/>
              <a:t>Click to edit Master text styles</a:t>
            </a:r>
          </a:p>
          <a:p>
            <a:pPr lvl="1"/>
            <a:r>
              <a:rPr lang="en-US" dirty="1" smtClean="0"/>
              <a:t>Second level</a:t>
            </a:r>
          </a:p>
          <a:p>
            <a:pPr lvl="2"/>
            <a:r>
              <a:rPr lang="en-US" dirty="1" smtClean="0"/>
              <a:t>Third level</a:t>
            </a:r>
          </a:p>
          <a:p>
            <a:pPr lvl="3"/>
            <a:r>
              <a:rPr lang="en-US" dirty="1" smtClean="0"/>
              <a:t>Fourth level</a:t>
            </a:r>
          </a:p>
          <a:p>
            <a:pPr lvl="4"/>
            <a:r>
              <a:rPr lang="en-US" dirty="1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1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spd="fast"/>
  <p:timing>
    <p:tnLst>
      <p:par>
        <p:cTn id="1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1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1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spd="fast"/>
  <p:timing>
    <p:tnLst>
      <p:par>
        <p:cTn id="1" restart="never" nodeType="tmRoot"/>
      </p:par>
    </p:tnLst>
  </p:timing>
</p:sldLayout>
</file>

<file path=ppt/slideMasters/_rels/slideMaster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10" Type="http://schemas.openxmlformats.org/officeDocument/2006/relationships/slideLayout" Target="../slideLayouts/slideLayout10.xml" /><Relationship Id="rId11" Type="http://schemas.openxmlformats.org/officeDocument/2006/relationships/slideLayout" Target="../slideLayouts/slideLayout11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3" Type="http://schemas.openxmlformats.org/officeDocument/2006/relationships/slideLayout" Target="../slideLayouts/slideLayout3.xml" /><Relationship Id="rId4" Type="http://schemas.openxmlformats.org/officeDocument/2006/relationships/slideLayout" Target="../slideLayouts/slideLayout4.xml" /><Relationship Id="rId5" Type="http://schemas.openxmlformats.org/officeDocument/2006/relationships/slideLayout" Target="../slideLayouts/slideLayout5.xml" /><Relationship Id="rId6" Type="http://schemas.openxmlformats.org/officeDocument/2006/relationships/slideLayout" Target="../slideLayouts/slideLayout6.xml" /><Relationship Id="rId7" Type="http://schemas.openxmlformats.org/officeDocument/2006/relationships/slideLayout" Target="../slideLayouts/slideLayout7.xml" /><Relationship Id="rId8" Type="http://schemas.openxmlformats.org/officeDocument/2006/relationships/slideLayout" Target="../slideLayouts/slideLayout8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1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/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1" smtClean="0"/>
              <a:t>Click to edit Master text styles</a:t>
            </a:r>
          </a:p>
          <a:p>
            <a:pPr lvl="1"/>
            <a:r>
              <a:rPr lang="en-US" dirty="1" smtClean="0"/>
              <a:t>Second level</a:t>
            </a:r>
          </a:p>
          <a:p>
            <a:pPr lvl="2"/>
            <a:r>
              <a:rPr lang="en-US" dirty="1" smtClean="0"/>
              <a:t>Third level</a:t>
            </a:r>
          </a:p>
          <a:p>
            <a:pPr lvl="3"/>
            <a:r>
              <a:rPr lang="en-US" dirty="1" smtClean="0"/>
              <a:t>Fourth level</a:t>
            </a:r>
          </a:p>
          <a:p>
            <a:pPr lvl="4"/>
            <a:r>
              <a:rPr lang="en-US" dirty="1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/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/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/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fast"/>
  <p:timing>
    <p:tnLst>
      <p:par>
        <p:cTn id="1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2" Type="http://schemas.openxmlformats.org/officeDocument/2006/relationships/image" Target="../media/image1.png" /></Relationships>
</file>

<file path=ppt/slides/_rels/slide1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2" Type="http://schemas.openxmlformats.org/officeDocument/2006/relationships/image" Target="../media/image2.png" /></Relationships>
</file>

<file path=ppt/slides/_rels/slide1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2" Type="http://schemas.openxmlformats.org/officeDocument/2006/relationships/image" Target="../media/image2.png" /></Relationships>
</file>

<file path=ppt/slides/_rels/slide1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2" Type="http://schemas.openxmlformats.org/officeDocument/2006/relationships/image" Target="../media/image3.png" /></Relationships>
</file>

<file path=ppt/slides/_rels/slide1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2" Type="http://schemas.openxmlformats.org/officeDocument/2006/relationships/image" Target="../media/image2.png" /><Relationship Id="rId3" Type="http://schemas.openxmlformats.org/officeDocument/2006/relationships/image" Target="../media/image4.jpeg" /></Relationships>
</file>

<file path=ppt/slides/_rels/slide1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2" Type="http://schemas.openxmlformats.org/officeDocument/2006/relationships/image" Target="../media/image2.png" /><Relationship Id="rId3" Type="http://schemas.openxmlformats.org/officeDocument/2006/relationships/image" Target="../media/image5.jpeg" /><Relationship Id="rId4" Type="http://schemas.openxmlformats.org/officeDocument/2006/relationships/image" Target="../media/image6.png" /><Relationship Id="rId5" Type="http://schemas.openxmlformats.org/officeDocument/2006/relationships/image" Target="../media/image7.png" /></Relationships>
</file>

<file path=ppt/slides/_rels/slide1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2" Type="http://schemas.openxmlformats.org/officeDocument/2006/relationships/image" Target="../media/image2.png" /><Relationship Id="rId3" Type="http://schemas.openxmlformats.org/officeDocument/2006/relationships/image" Target="../media/image8.jpeg" /><Relationship Id="rId4" Type="http://schemas.openxmlformats.org/officeDocument/2006/relationships/image" Target="../media/image9.jpeg" /><Relationship Id="rId5" Type="http://schemas.openxmlformats.org/officeDocument/2006/relationships/image" Target="../media/image10.jpeg" /></Relationships>
</file>

<file path=ppt/slides/_rels/slide1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2" Type="http://schemas.openxmlformats.org/officeDocument/2006/relationships/image" Target="../media/image2.png" /><Relationship Id="rId3" Type="http://schemas.openxmlformats.org/officeDocument/2006/relationships/image" Target="../media/image11.jpeg" /><Relationship Id="rId4" Type="http://schemas.openxmlformats.org/officeDocument/2006/relationships/image" Target="../media/image12.jpeg" /><Relationship Id="rId5" Type="http://schemas.openxmlformats.org/officeDocument/2006/relationships/image" Target="../media/image13.png" /></Relationships>
</file>

<file path=ppt/slides/_rels/slide1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2" Type="http://schemas.openxmlformats.org/officeDocument/2006/relationships/image" Target="../media/image3.png" /></Relationships>
</file>

<file path=ppt/slides/_rels/slide1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2" Type="http://schemas.openxmlformats.org/officeDocument/2006/relationships/image" Target="../media/image2.png" /><Relationship Id="rId3" Type="http://schemas.openxmlformats.org/officeDocument/2006/relationships/image" Target="../media/image14.jpeg" /></Relationships>
</file>

<file path=ppt/slides/_rels/slide1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2" Type="http://schemas.openxmlformats.org/officeDocument/2006/relationships/image" Target="../media/image2.png" /><Relationship Id="rId3" Type="http://schemas.openxmlformats.org/officeDocument/2006/relationships/image" Target="../media/image15.jpeg" /><Relationship Id="rId4" Type="http://schemas.openxmlformats.org/officeDocument/2006/relationships/image" Target="../media/image16.jpeg" /><Relationship Id="rId5" Type="http://schemas.openxmlformats.org/officeDocument/2006/relationships/image" Target="../media/image17.jpeg" /></Relationships>
</file>

<file path=ppt/slides/_rels/slide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2" Type="http://schemas.openxmlformats.org/officeDocument/2006/relationships/image" Target="../media/image2.png" /></Relationships>
</file>

<file path=ppt/slides/_rels/slide2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2" Type="http://schemas.openxmlformats.org/officeDocument/2006/relationships/image" Target="../media/image2.png" /><Relationship Id="rId3" Type="http://schemas.openxmlformats.org/officeDocument/2006/relationships/image" Target="../media/image18.jpeg" /><Relationship Id="rId4" Type="http://schemas.openxmlformats.org/officeDocument/2006/relationships/image" Target="../media/image19.jpeg" /><Relationship Id="rId5" Type="http://schemas.openxmlformats.org/officeDocument/2006/relationships/image" Target="../media/image20.png" /></Relationships>
</file>

<file path=ppt/slides/_rels/slide2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2" Type="http://schemas.openxmlformats.org/officeDocument/2006/relationships/image" Target="../media/image3.png" /></Relationships>
</file>

<file path=ppt/slides/_rels/slide2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2" Type="http://schemas.openxmlformats.org/officeDocument/2006/relationships/image" Target="../media/image2.png" /><Relationship Id="rId3" Type="http://schemas.openxmlformats.org/officeDocument/2006/relationships/image" Target="../media/image21.jpeg" /></Relationships>
</file>

<file path=ppt/slides/_rels/slide2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2" Type="http://schemas.openxmlformats.org/officeDocument/2006/relationships/image" Target="../media/image2.png" /><Relationship Id="rId3" Type="http://schemas.openxmlformats.org/officeDocument/2006/relationships/image" Target="../media/image22.jpeg" /></Relationships>
</file>

<file path=ppt/slides/_rels/slide2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2" Type="http://schemas.openxmlformats.org/officeDocument/2006/relationships/image" Target="../media/image2.png" /><Relationship Id="rId3" Type="http://schemas.openxmlformats.org/officeDocument/2006/relationships/image" Target="../media/image23.jpeg" /></Relationships>
</file>

<file path=ppt/slides/_rels/slide2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2" Type="http://schemas.openxmlformats.org/officeDocument/2006/relationships/image" Target="../media/image3.png" /></Relationships>
</file>

<file path=ppt/slides/_rels/slide2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2" Type="http://schemas.openxmlformats.org/officeDocument/2006/relationships/image" Target="../media/image2.png" /></Relationships>
</file>

<file path=ppt/slides/_rels/slide2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2" Type="http://schemas.openxmlformats.org/officeDocument/2006/relationships/image" Target="../media/image2.png" /></Relationships>
</file>

<file path=ppt/slides/_rels/slide2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2" Type="http://schemas.openxmlformats.org/officeDocument/2006/relationships/image" Target="../media/image24.png" /></Relationships>
</file>

<file path=ppt/slides/_rels/slide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2" Type="http://schemas.openxmlformats.org/officeDocument/2006/relationships/image" Target="../media/image3.png" /></Relationships>
</file>

<file path=ppt/slides/_rels/slide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2" Type="http://schemas.openxmlformats.org/officeDocument/2006/relationships/image" Target="../media/image2.png" /><Relationship Id="rId3" Type="http://schemas.openxmlformats.org/officeDocument/2006/relationships/image" Target="../media/image25.jpeg" /></Relationships>
</file>

<file path=ppt/slides/_rels/slide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2" Type="http://schemas.openxmlformats.org/officeDocument/2006/relationships/image" Target="../media/image2.png" /><Relationship Id="rId3" Type="http://schemas.openxmlformats.org/officeDocument/2006/relationships/image" Target="../media/image26.jpeg" /></Relationships>
</file>

<file path=ppt/slides/_rels/slide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2" Type="http://schemas.openxmlformats.org/officeDocument/2006/relationships/image" Target="../media/image2.png" /><Relationship Id="rId3" Type="http://schemas.openxmlformats.org/officeDocument/2006/relationships/image" Target="../media/image27.jpeg" /></Relationships>
</file>

<file path=ppt/slides/_rels/slide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2" Type="http://schemas.openxmlformats.org/officeDocument/2006/relationships/image" Target="../media/image3.png" /></Relationships>
</file>

<file path=ppt/slides/_rels/slide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2" Type="http://schemas.openxmlformats.org/officeDocument/2006/relationships/image" Target="../media/image2.png" /><Relationship Id="rId3" Type="http://schemas.openxmlformats.org/officeDocument/2006/relationships/image" Target="../media/image28.jpeg" /></Relationships>
</file>

<file path=ppt/slides/_rels/slide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2" Type="http://schemas.openxmlformats.org/officeDocument/2006/relationships/image" Target="../media/image2.png" /><Relationship Id="rId3" Type="http://schemas.openxmlformats.org/officeDocument/2006/relationships/image" Target="../media/image29.jpeg" 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 name="">
    <p:bg>
      <p:bgPr>
        <a:blipFill dpi="0" rotWithShape="1">
          <a:blip r:embed="rId2">
            <a:alphaModFix/>
          </a:blip>
          <a:srcRect/>
          <a:stretch>
            <a:fillRect l="-47" r="-47"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Connector 2"/>
          <p:cNvCxnSpPr/>
          <p:nvPr/>
        </p:nvCxnSpPr>
        <p:spPr>
          <a:xfrm>
            <a:off x="9297988" y="3463925"/>
            <a:ext cx="3041650" cy="3565525"/>
          </a:xfrm>
          <a:prstGeom prst="line"/>
          <a:ln w="2540">
            <a:solidFill>
              <a:schemeClr val="lt1"/>
            </a:solidFill>
            <a:prstDash val="solid"/>
            <a:headEnd type="none"/>
            <a:tailEnd type="none"/>
          </a:ln>
        </p:spPr>
        <p:style>
          <a:lnRef idx="0">
            <a:schemeClr val="lt1"/>
          </a:lnRef>
          <a:fillRef idx="1">
            <a:schemeClr val="lt1"/>
          </a:fillRef>
          <a:effectRef idx="0">
            <a:schemeClr val="lt1"/>
          </a:effectRef>
          <a:fontRef idx="minor">
            <a:schemeClr val="lt1"/>
          </a:fontRef>
        </p:style>
      </p:cxnSp>
      <p:cxnSp>
        <p:nvCxnSpPr>
          <p:cNvPr id="3" name="Connector 3"/>
          <p:cNvCxnSpPr/>
          <p:nvPr/>
        </p:nvCxnSpPr>
        <p:spPr>
          <a:xfrm>
            <a:off x="10520363" y="-190500"/>
            <a:ext cx="885825" cy="1038225"/>
          </a:xfrm>
          <a:prstGeom prst="line"/>
          <a:ln w="2540">
            <a:solidFill>
              <a:schemeClr val="lt1"/>
            </a:solidFill>
            <a:prstDash val="solid"/>
            <a:headEnd type="none"/>
            <a:tailEnd type="none"/>
          </a:ln>
        </p:spPr>
        <p:style>
          <a:lnRef idx="0">
            <a:schemeClr val="lt1"/>
          </a:lnRef>
          <a:fillRef idx="1">
            <a:schemeClr val="lt1"/>
          </a:fillRef>
          <a:effectRef idx="0">
            <a:schemeClr val="lt1"/>
          </a:effectRef>
          <a:fontRef idx="minor">
            <a:schemeClr val="lt1"/>
          </a:fontRef>
        </p:style>
      </p:cxnSp>
      <p:sp>
        <p:nvSpPr>
          <p:cNvPr id="4" name="TextBox 4"/>
          <p:cNvSpPr txBox="1"/>
          <p:nvPr/>
        </p:nvSpPr>
        <p:spPr>
          <a:xfrm>
            <a:off x="3702710" y="1308257"/>
            <a:ext cx="4881433" cy="1420727"/>
          </a:xfrm>
          <a:prstGeom prst="rect"/>
        </p:spPr>
        <p:txBody>
          <a:bodyPr vert="horz" wrap="square" lIns="91440" tIns="45720" rIns="91440" bIns="45720" rtlCol="0" anchor="b" anchorCtr="1">
            <a:noAutofit/>
          </a:bodyPr>
          <a:lstStyle/>
          <a:p>
            <a:pPr algn="ctr">
              <a:lnSpc>
                <a:spcPct val="120000"/>
              </a:lnSpc>
              <a:spcBef>
                <a:spcPts val="375"/>
              </a:spcBef>
            </a:pPr>
            <a:r>
              <a:rPr lang="en-US" sz="4050" b="1" dirty="1">
                <a:solidFill>
                  <a:srgbClr val="FFFEFE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迪士尼乐园ppt课件</a:t>
            </a:r>
          </a:p>
        </p:txBody>
      </p:sp>
    </p:spTree>
  </p:cSld>
  <p:clrMapOvr>
    <a:masterClrMapping/>
  </p:clrMapOvr>
  <p:transition spd="fast"/>
  <p:timing>
    <p:tnLst>
      <p:par>
        <p:cTn id="1" restart="never" nodeType="tmRoot"/>
      </p:par>
    </p:tnLst>
  </p:timing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 name="">
    <p:bg>
      <p:bgPr>
        <a:blipFill dpi="0" rotWithShape="1">
          <a:blip r:embed="rId2">
            <a:alphaModFix/>
          </a:blip>
          <a:srcRect/>
          <a:stretch>
            <a:fillRect l="-47" r="-47"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574694" y="1423099"/>
            <a:ext cx="8029575" cy="762000"/>
          </a:xfrm>
          <a:prstGeom prst="rect"/>
        </p:spPr>
        <p:txBody>
          <a:bodyPr vert="horz" wrap="square" lIns="123825" tIns="123825" rIns="57150" bIns="123825" rtlCol="0" anchor="t" anchorCtr="0">
            <a:spAutoFit/>
          </a:bodyPr>
          <a:lstStyle/>
          <a:p>
            <a:pPr>
              <a:lnSpc>
                <a:spcPct val="140000"/>
              </a:lnSpc>
            </a:pPr>
            <a:r>
              <a:rPr lang="en-US" sz="2325" b="1" dirty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总结词</a:t>
            </a:r>
          </a:p>
        </p:txBody>
      </p:sp>
      <p:sp>
        <p:nvSpPr>
          <p:cNvPr id="3" name="AutoShape 3"/>
          <p:cNvSpPr/>
          <p:nvPr/>
        </p:nvSpPr>
        <p:spPr>
          <a:xfrm>
            <a:off x="1250166" y="5955116"/>
            <a:ext cx="701468" cy="122998"/>
          </a:xfrm>
          <a:prstGeom prst="rect"/>
          <a:solidFill>
            <a:schemeClr val="accent1">
              <a:alpha val="100000"/>
            </a:schemeClr>
          </a:solidFill>
        </p:spPr>
      </p:sp>
      <p:sp>
        <p:nvSpPr>
          <p:cNvPr id="4" name="AutoShape 4"/>
          <p:cNvSpPr/>
          <p:nvPr/>
        </p:nvSpPr>
        <p:spPr>
          <a:xfrm>
            <a:off x="1197254" y="5955116"/>
            <a:ext cx="122998" cy="122998"/>
          </a:xfrm>
          <a:prstGeom prst="ellipse"/>
          <a:solidFill>
            <a:schemeClr val="accent1">
              <a:alpha val="100000"/>
            </a:schemeClr>
          </a:solidFill>
        </p:spPr>
      </p:sp>
      <p:sp>
        <p:nvSpPr>
          <p:cNvPr id="5" name="AutoShape 5"/>
          <p:cNvSpPr/>
          <p:nvPr/>
        </p:nvSpPr>
        <p:spPr>
          <a:xfrm>
            <a:off x="1880006" y="5955116"/>
            <a:ext cx="122998" cy="122998"/>
          </a:xfrm>
          <a:prstGeom prst="ellipse"/>
          <a:solidFill>
            <a:schemeClr val="accent1">
              <a:alpha val="100000"/>
            </a:schemeClr>
          </a:solidFill>
        </p:spPr>
      </p:sp>
      <p:cxnSp>
        <p:nvCxnSpPr>
          <p:cNvPr id="6" name="Connector 6"/>
          <p:cNvCxnSpPr/>
          <p:nvPr/>
        </p:nvCxnSpPr>
        <p:spPr>
          <a:xfrm>
            <a:off x="1951634" y="6029346"/>
            <a:ext cx="10254150" cy="0"/>
          </a:xfrm>
          <a:prstGeom prst="line"/>
          <a:ln w="14288">
            <a:solidFill>
              <a:schemeClr val="accent1"/>
            </a:solidFill>
            <a:prstDash val="dash"/>
            <a:headEnd type="none"/>
            <a:tailEnd type="none"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7" name="TextBox 7"/>
          <p:cNvSpPr txBox="1"/>
          <p:nvPr/>
        </p:nvSpPr>
        <p:spPr>
          <a:xfrm>
            <a:off x="3574694" y="1913291"/>
            <a:ext cx="7776939" cy="1203960"/>
          </a:xfrm>
          <a:prstGeom prst="rect"/>
        </p:spPr>
        <p:txBody>
          <a:bodyPr vert="horz" wrap="square" lIns="123825" tIns="123825" rIns="57150" bIns="123825" rtlCol="0" anchor="t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350" dirty="1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迪士尼乐园酒店为游客提供高品质的住宿体验，通常设有各种豪华设施和服务。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97254" y="3971227"/>
            <a:ext cx="8029575" cy="762000"/>
          </a:xfrm>
          <a:prstGeom prst="rect"/>
        </p:spPr>
        <p:txBody>
          <a:bodyPr vert="horz" wrap="square" lIns="123825" tIns="123825" rIns="57150" bIns="123825" rtlCol="0" anchor="t" anchorCtr="0">
            <a:spAutoFit/>
          </a:bodyPr>
          <a:lstStyle/>
          <a:p>
            <a:pPr>
              <a:lnSpc>
                <a:spcPct val="140000"/>
              </a:lnSpc>
            </a:pPr>
            <a:r>
              <a:rPr lang="en-US" sz="2325" b="1" dirty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详细描述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97254" y="4461419"/>
            <a:ext cx="7806355" cy="1203960"/>
          </a:xfrm>
          <a:prstGeom prst="rect"/>
        </p:spPr>
        <p:txBody>
          <a:bodyPr vert="horz" wrap="square" lIns="123825" tIns="123825" rIns="57150" bIns="123825" rtlCol="0" anchor="t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350" dirty="1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迪士尼乐园酒店通常采用与迪士尼主题相呼应的建筑风格，并提供舒适的客房、套房和各种豪华设施，如游泳池、健身房、水疗中心等。此外，酒店还提供各种服务，如餐饮、会议设施和礼宾服务等。</a:t>
            </a:r>
          </a:p>
        </p:txBody>
      </p:sp>
      <p:sp>
        <p:nvSpPr>
          <p:cNvPr id="10" name="AutoShape 10"/>
          <p:cNvSpPr/>
          <p:nvPr/>
        </p:nvSpPr>
        <p:spPr>
          <a:xfrm>
            <a:off x="3552256" y="3306002"/>
            <a:ext cx="701468" cy="122998"/>
          </a:xfrm>
          <a:prstGeom prst="rect"/>
          <a:solidFill>
            <a:schemeClr val="accent1">
              <a:alpha val="100000"/>
            </a:schemeClr>
          </a:solidFill>
        </p:spPr>
      </p:sp>
      <p:sp>
        <p:nvSpPr>
          <p:cNvPr id="11" name="AutoShape 11"/>
          <p:cNvSpPr/>
          <p:nvPr/>
        </p:nvSpPr>
        <p:spPr>
          <a:xfrm>
            <a:off x="3499345" y="3306002"/>
            <a:ext cx="122998" cy="122998"/>
          </a:xfrm>
          <a:prstGeom prst="ellipse"/>
          <a:solidFill>
            <a:schemeClr val="accent1">
              <a:alpha val="100000"/>
            </a:schemeClr>
          </a:solidFill>
        </p:spPr>
      </p:sp>
      <p:sp>
        <p:nvSpPr>
          <p:cNvPr id="12" name="AutoShape 12"/>
          <p:cNvSpPr/>
          <p:nvPr/>
        </p:nvSpPr>
        <p:spPr>
          <a:xfrm>
            <a:off x="4182096" y="3306002"/>
            <a:ext cx="122998" cy="122998"/>
          </a:xfrm>
          <a:prstGeom prst="ellipse"/>
          <a:solidFill>
            <a:schemeClr val="accent1">
              <a:alpha val="100000"/>
            </a:schemeClr>
          </a:solidFill>
        </p:spPr>
      </p:sp>
      <p:cxnSp>
        <p:nvCxnSpPr>
          <p:cNvPr id="13" name="Connector 13"/>
          <p:cNvCxnSpPr/>
          <p:nvPr/>
        </p:nvCxnSpPr>
        <p:spPr>
          <a:xfrm>
            <a:off x="4253725" y="3380232"/>
            <a:ext cx="10254150" cy="0"/>
          </a:xfrm>
          <a:prstGeom prst="line"/>
          <a:ln w="14288">
            <a:solidFill>
              <a:schemeClr val="accent1"/>
            </a:solidFill>
            <a:prstDash val="dash"/>
            <a:headEnd type="none"/>
            <a:tailEnd type="none"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14" name="Group 14"/>
          <p:cNvGrpSpPr/>
          <p:nvPr/>
        </p:nvGrpSpPr>
        <p:grpSpPr>
          <a:xfrm>
            <a:off x="454963" y="93878"/>
            <a:ext cx="10641129" cy="914400"/>
            <a:chOff x="454963" y="93878"/>
            <a:chExt cx="10641129" cy="914400"/>
          </a:xfrm>
        </p:grpSpPr>
        <p:sp>
          <p:nvSpPr>
            <p:cNvPr id="15" name="AutoShape 15"/>
            <p:cNvSpPr/>
            <p:nvPr/>
          </p:nvSpPr>
          <p:spPr>
            <a:xfrm>
              <a:off x="454963" y="331168"/>
              <a:ext cx="84147" cy="84147"/>
            </a:xfrm>
            <a:prstGeom prst="ellipse"/>
            <a:solidFill>
              <a:schemeClr val="accent1">
                <a:alpha val="100000"/>
              </a:schemeClr>
            </a:solidFill>
          </p:spPr>
        </p:sp>
        <p:sp>
          <p:nvSpPr>
            <p:cNvPr id="16" name="AutoShape 16"/>
            <p:cNvSpPr/>
            <p:nvPr/>
          </p:nvSpPr>
          <p:spPr>
            <a:xfrm>
              <a:off x="575049" y="337743"/>
              <a:ext cx="78137" cy="78137"/>
            </a:xfrm>
            <a:prstGeom prst="ellipse"/>
            <a:solidFill>
              <a:schemeClr val="accent1">
                <a:alpha val="80000"/>
              </a:schemeClr>
            </a:solidFill>
          </p:spPr>
        </p:sp>
        <p:sp>
          <p:nvSpPr>
            <p:cNvPr id="17" name="AutoShape 17"/>
            <p:cNvSpPr/>
            <p:nvPr/>
          </p:nvSpPr>
          <p:spPr>
            <a:xfrm>
              <a:off x="689125" y="339460"/>
              <a:ext cx="74704" cy="74704"/>
            </a:xfrm>
            <a:prstGeom prst="ellipse"/>
            <a:solidFill>
              <a:schemeClr val="accent1">
                <a:alpha val="60000"/>
              </a:schemeClr>
            </a:solidFill>
          </p:spPr>
        </p:sp>
        <p:sp>
          <p:nvSpPr>
            <p:cNvPr id="18" name="AutoShape 18"/>
            <p:cNvSpPr/>
            <p:nvPr/>
          </p:nvSpPr>
          <p:spPr>
            <a:xfrm>
              <a:off x="799768" y="348430"/>
              <a:ext cx="69238" cy="69238"/>
            </a:xfrm>
            <a:prstGeom prst="ellipse"/>
            <a:solidFill>
              <a:schemeClr val="accent1">
                <a:alpha val="40000"/>
              </a:schemeClr>
            </a:solidFill>
          </p:spPr>
        </p:sp>
        <p:sp>
          <p:nvSpPr>
            <p:cNvPr id="19" name="AutoShape 19"/>
            <p:cNvSpPr/>
            <p:nvPr/>
          </p:nvSpPr>
          <p:spPr>
            <a:xfrm>
              <a:off x="904945" y="344297"/>
              <a:ext cx="65594" cy="65594"/>
            </a:xfrm>
            <a:prstGeom prst="ellipse"/>
            <a:solidFill>
              <a:schemeClr val="accent1">
                <a:alpha val="20000"/>
              </a:schemeClr>
            </a:solidFill>
          </p:spPr>
        </p:sp>
        <p:sp>
          <p:nvSpPr>
            <p:cNvPr id="20" name="AutoShape 20"/>
            <p:cNvSpPr/>
            <p:nvPr/>
          </p:nvSpPr>
          <p:spPr>
            <a:xfrm>
              <a:off x="454963" y="448942"/>
              <a:ext cx="84147" cy="84147"/>
            </a:xfrm>
            <a:prstGeom prst="ellipse"/>
            <a:solidFill>
              <a:schemeClr val="accent1">
                <a:alpha val="100000"/>
              </a:schemeClr>
            </a:solidFill>
          </p:spPr>
        </p:sp>
        <p:sp>
          <p:nvSpPr>
            <p:cNvPr id="21" name="AutoShape 21"/>
            <p:cNvSpPr/>
            <p:nvPr/>
          </p:nvSpPr>
          <p:spPr>
            <a:xfrm>
              <a:off x="575049" y="455517"/>
              <a:ext cx="78137" cy="78137"/>
            </a:xfrm>
            <a:prstGeom prst="ellipse"/>
            <a:solidFill>
              <a:schemeClr val="accent1">
                <a:alpha val="80000"/>
              </a:schemeClr>
            </a:solidFill>
          </p:spPr>
        </p:sp>
        <p:sp>
          <p:nvSpPr>
            <p:cNvPr id="22" name="AutoShape 22"/>
            <p:cNvSpPr/>
            <p:nvPr/>
          </p:nvSpPr>
          <p:spPr>
            <a:xfrm>
              <a:off x="689125" y="457233"/>
              <a:ext cx="74704" cy="74704"/>
            </a:xfrm>
            <a:prstGeom prst="ellipse"/>
            <a:solidFill>
              <a:schemeClr val="accent1">
                <a:alpha val="60000"/>
              </a:schemeClr>
            </a:solidFill>
          </p:spPr>
        </p:sp>
        <p:sp>
          <p:nvSpPr>
            <p:cNvPr id="23" name="AutoShape 23"/>
            <p:cNvSpPr/>
            <p:nvPr/>
          </p:nvSpPr>
          <p:spPr>
            <a:xfrm>
              <a:off x="799768" y="466203"/>
              <a:ext cx="69238" cy="69238"/>
            </a:xfrm>
            <a:prstGeom prst="ellipse"/>
            <a:solidFill>
              <a:schemeClr val="accent1">
                <a:alpha val="40000"/>
              </a:schemeClr>
            </a:solidFill>
          </p:spPr>
        </p:sp>
        <p:sp>
          <p:nvSpPr>
            <p:cNvPr id="24" name="AutoShape 24"/>
            <p:cNvSpPr/>
            <p:nvPr/>
          </p:nvSpPr>
          <p:spPr>
            <a:xfrm>
              <a:off x="904945" y="462070"/>
              <a:ext cx="65594" cy="65594"/>
            </a:xfrm>
            <a:prstGeom prst="ellipse"/>
            <a:solidFill>
              <a:schemeClr val="accent1">
                <a:alpha val="20000"/>
              </a:schemeClr>
            </a:solidFill>
          </p:spPr>
        </p:sp>
        <p:sp>
          <p:nvSpPr>
            <p:cNvPr id="25" name="AutoShape 25"/>
            <p:cNvSpPr/>
            <p:nvPr/>
          </p:nvSpPr>
          <p:spPr>
            <a:xfrm>
              <a:off x="454963" y="566715"/>
              <a:ext cx="84147" cy="84147"/>
            </a:xfrm>
            <a:prstGeom prst="ellipse"/>
            <a:solidFill>
              <a:schemeClr val="accent1">
                <a:alpha val="100000"/>
              </a:schemeClr>
            </a:solidFill>
          </p:spPr>
        </p:sp>
        <p:sp>
          <p:nvSpPr>
            <p:cNvPr id="26" name="AutoShape 26"/>
            <p:cNvSpPr/>
            <p:nvPr/>
          </p:nvSpPr>
          <p:spPr>
            <a:xfrm>
              <a:off x="575049" y="573291"/>
              <a:ext cx="78137" cy="78137"/>
            </a:xfrm>
            <a:prstGeom prst="ellipse"/>
            <a:solidFill>
              <a:schemeClr val="accent1">
                <a:alpha val="80000"/>
              </a:schemeClr>
            </a:solidFill>
          </p:spPr>
        </p:sp>
        <p:sp>
          <p:nvSpPr>
            <p:cNvPr id="27" name="AutoShape 27"/>
            <p:cNvSpPr/>
            <p:nvPr/>
          </p:nvSpPr>
          <p:spPr>
            <a:xfrm>
              <a:off x="689125" y="575007"/>
              <a:ext cx="74704" cy="74704"/>
            </a:xfrm>
            <a:prstGeom prst="ellipse"/>
            <a:solidFill>
              <a:schemeClr val="accent1">
                <a:alpha val="60000"/>
              </a:schemeClr>
            </a:solidFill>
          </p:spPr>
        </p:sp>
        <p:sp>
          <p:nvSpPr>
            <p:cNvPr id="28" name="AutoShape 28"/>
            <p:cNvSpPr/>
            <p:nvPr/>
          </p:nvSpPr>
          <p:spPr>
            <a:xfrm>
              <a:off x="799768" y="583977"/>
              <a:ext cx="69238" cy="69238"/>
            </a:xfrm>
            <a:prstGeom prst="ellipse"/>
            <a:solidFill>
              <a:schemeClr val="accent1">
                <a:alpha val="40000"/>
              </a:schemeClr>
            </a:solidFill>
          </p:spPr>
        </p:sp>
        <p:sp>
          <p:nvSpPr>
            <p:cNvPr id="29" name="AutoShape 29"/>
            <p:cNvSpPr/>
            <p:nvPr/>
          </p:nvSpPr>
          <p:spPr>
            <a:xfrm>
              <a:off x="904945" y="579844"/>
              <a:ext cx="65594" cy="65594"/>
            </a:xfrm>
            <a:prstGeom prst="ellipse"/>
            <a:solidFill>
              <a:schemeClr val="accent1">
                <a:alpha val="20000"/>
              </a:schemeClr>
            </a:solidFill>
          </p:spPr>
        </p:sp>
        <p:sp>
          <p:nvSpPr>
            <p:cNvPr id="30" name="AutoShape 30"/>
            <p:cNvSpPr/>
            <p:nvPr/>
          </p:nvSpPr>
          <p:spPr>
            <a:xfrm>
              <a:off x="454963" y="684489"/>
              <a:ext cx="84147" cy="84147"/>
            </a:xfrm>
            <a:prstGeom prst="ellipse"/>
            <a:solidFill>
              <a:schemeClr val="accent1">
                <a:alpha val="100000"/>
              </a:schemeClr>
            </a:solidFill>
          </p:spPr>
        </p:sp>
        <p:sp>
          <p:nvSpPr>
            <p:cNvPr id="31" name="AutoShape 31"/>
            <p:cNvSpPr/>
            <p:nvPr/>
          </p:nvSpPr>
          <p:spPr>
            <a:xfrm>
              <a:off x="575049" y="691064"/>
              <a:ext cx="78137" cy="78137"/>
            </a:xfrm>
            <a:prstGeom prst="ellipse"/>
            <a:solidFill>
              <a:schemeClr val="accent1">
                <a:alpha val="80000"/>
              </a:schemeClr>
            </a:solidFill>
          </p:spPr>
        </p:sp>
        <p:sp>
          <p:nvSpPr>
            <p:cNvPr id="32" name="AutoShape 32"/>
            <p:cNvSpPr/>
            <p:nvPr/>
          </p:nvSpPr>
          <p:spPr>
            <a:xfrm>
              <a:off x="689125" y="692781"/>
              <a:ext cx="74704" cy="74704"/>
            </a:xfrm>
            <a:prstGeom prst="ellipse"/>
            <a:solidFill>
              <a:schemeClr val="accent1">
                <a:alpha val="60000"/>
              </a:schemeClr>
            </a:solidFill>
          </p:spPr>
        </p:sp>
        <p:sp>
          <p:nvSpPr>
            <p:cNvPr id="33" name="AutoShape 33"/>
            <p:cNvSpPr/>
            <p:nvPr/>
          </p:nvSpPr>
          <p:spPr>
            <a:xfrm>
              <a:off x="799768" y="701751"/>
              <a:ext cx="69238" cy="69238"/>
            </a:xfrm>
            <a:prstGeom prst="ellipse"/>
            <a:solidFill>
              <a:schemeClr val="accent1">
                <a:alpha val="40000"/>
              </a:schemeClr>
            </a:solidFill>
          </p:spPr>
        </p:sp>
        <p:sp>
          <p:nvSpPr>
            <p:cNvPr id="34" name="AutoShape 34"/>
            <p:cNvSpPr/>
            <p:nvPr/>
          </p:nvSpPr>
          <p:spPr>
            <a:xfrm>
              <a:off x="904945" y="697618"/>
              <a:ext cx="65594" cy="65594"/>
            </a:xfrm>
            <a:prstGeom prst="ellipse"/>
            <a:solidFill>
              <a:schemeClr val="accent1">
                <a:alpha val="20000"/>
              </a:schemeClr>
            </a:solidFill>
          </p:spPr>
        </p:sp>
        <p:sp>
          <p:nvSpPr>
            <p:cNvPr id="35" name="TextBox 35"/>
            <p:cNvSpPr txBox="1"/>
            <p:nvPr/>
          </p:nvSpPr>
          <p:spPr>
            <a:xfrm>
              <a:off x="1094842" y="93878"/>
              <a:ext cx="10001250" cy="914400"/>
            </a:xfrm>
            <a:prstGeom prst="rect"/>
          </p:spPr>
          <p:txBody>
            <a:bodyPr vert="horz" wrap="square" lIns="123825" tIns="123825" rIns="57150" bIns="123825" rtlCol="0" anchor="t" anchorCtr="0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en-US" sz="3000" b="1" dirty="1">
                  <a:solidFill>
                    <a:schemeClr val="accent1">
                      <a:alpha val="100000"/>
                    </a:schemeClr>
                  </a:solidFill>
                  <a:latin typeface="Microsoft Yahei"/>
                  <a:ea typeface="Microsoft Yahei"/>
                  <a:cs typeface="Microsoft Yahei"/>
                </a:rPr>
                <a:t>乐园酒店设施</a:t>
              </a:r>
            </a:p>
          </p:txBody>
        </p:sp>
      </p:grpSp>
    </p:spTree>
  </p:cSld>
  <p:clrMapOvr>
    <a:masterClrMapping/>
  </p:clrMapOvr>
  <p:transition spd="fast"/>
  <p:timing>
    <p:tnLst>
      <p:par>
        <p:cTn id="1" restart="never" nodeType="tmRoot"/>
      </p:par>
    </p:tnLst>
  </p:timing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 name="">
    <p:bg>
      <p:bgPr>
        <a:blipFill dpi="0" rotWithShape="1">
          <a:blip r:embed="rId2">
            <a:alphaModFix/>
          </a:blip>
          <a:srcRect/>
          <a:stretch>
            <a:fillRect l="-47" r="-47"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54963" y="93878"/>
            <a:ext cx="10641129" cy="914400"/>
            <a:chOff x="454963" y="93878"/>
            <a:chExt cx="10641129" cy="914400"/>
          </a:xfrm>
        </p:grpSpPr>
        <p:sp>
          <p:nvSpPr>
            <p:cNvPr id="3" name="AutoShape 3"/>
            <p:cNvSpPr/>
            <p:nvPr/>
          </p:nvSpPr>
          <p:spPr>
            <a:xfrm>
              <a:off x="454963" y="331168"/>
              <a:ext cx="84147" cy="84147"/>
            </a:xfrm>
            <a:prstGeom prst="ellipse"/>
            <a:solidFill>
              <a:schemeClr val="accent1">
                <a:alpha val="100000"/>
              </a:schemeClr>
            </a:solidFill>
          </p:spPr>
        </p:sp>
        <p:sp>
          <p:nvSpPr>
            <p:cNvPr id="4" name="AutoShape 4"/>
            <p:cNvSpPr/>
            <p:nvPr/>
          </p:nvSpPr>
          <p:spPr>
            <a:xfrm>
              <a:off x="575049" y="337743"/>
              <a:ext cx="78137" cy="78137"/>
            </a:xfrm>
            <a:prstGeom prst="ellipse"/>
            <a:solidFill>
              <a:schemeClr val="accent1">
                <a:alpha val="80000"/>
              </a:schemeClr>
            </a:solidFill>
          </p:spPr>
        </p:sp>
        <p:sp>
          <p:nvSpPr>
            <p:cNvPr id="5" name="AutoShape 5"/>
            <p:cNvSpPr/>
            <p:nvPr/>
          </p:nvSpPr>
          <p:spPr>
            <a:xfrm>
              <a:off x="689125" y="339460"/>
              <a:ext cx="74704" cy="74704"/>
            </a:xfrm>
            <a:prstGeom prst="ellipse"/>
            <a:solidFill>
              <a:schemeClr val="accent1">
                <a:alpha val="60000"/>
              </a:schemeClr>
            </a:solidFill>
          </p:spPr>
        </p:sp>
        <p:sp>
          <p:nvSpPr>
            <p:cNvPr id="6" name="AutoShape 6"/>
            <p:cNvSpPr/>
            <p:nvPr/>
          </p:nvSpPr>
          <p:spPr>
            <a:xfrm>
              <a:off x="799768" y="348430"/>
              <a:ext cx="69238" cy="69238"/>
            </a:xfrm>
            <a:prstGeom prst="ellipse"/>
            <a:solidFill>
              <a:schemeClr val="accent1">
                <a:alpha val="40000"/>
              </a:schemeClr>
            </a:solidFill>
          </p:spPr>
        </p:sp>
        <p:sp>
          <p:nvSpPr>
            <p:cNvPr id="7" name="AutoShape 7"/>
            <p:cNvSpPr/>
            <p:nvPr/>
          </p:nvSpPr>
          <p:spPr>
            <a:xfrm>
              <a:off x="904945" y="344297"/>
              <a:ext cx="65594" cy="65594"/>
            </a:xfrm>
            <a:prstGeom prst="ellipse"/>
            <a:solidFill>
              <a:schemeClr val="accent1">
                <a:alpha val="20000"/>
              </a:schemeClr>
            </a:solidFill>
          </p:spPr>
        </p:sp>
        <p:sp>
          <p:nvSpPr>
            <p:cNvPr id="8" name="AutoShape 8"/>
            <p:cNvSpPr/>
            <p:nvPr/>
          </p:nvSpPr>
          <p:spPr>
            <a:xfrm>
              <a:off x="454963" y="448942"/>
              <a:ext cx="84147" cy="84147"/>
            </a:xfrm>
            <a:prstGeom prst="ellipse"/>
            <a:solidFill>
              <a:schemeClr val="accent1">
                <a:alpha val="100000"/>
              </a:schemeClr>
            </a:solidFill>
          </p:spPr>
        </p:sp>
        <p:sp>
          <p:nvSpPr>
            <p:cNvPr id="9" name="AutoShape 9"/>
            <p:cNvSpPr/>
            <p:nvPr/>
          </p:nvSpPr>
          <p:spPr>
            <a:xfrm>
              <a:off x="575049" y="455517"/>
              <a:ext cx="78137" cy="78137"/>
            </a:xfrm>
            <a:prstGeom prst="ellipse"/>
            <a:solidFill>
              <a:schemeClr val="accent1">
                <a:alpha val="80000"/>
              </a:schemeClr>
            </a:solidFill>
          </p:spPr>
        </p:sp>
        <p:sp>
          <p:nvSpPr>
            <p:cNvPr id="10" name="AutoShape 10"/>
            <p:cNvSpPr/>
            <p:nvPr/>
          </p:nvSpPr>
          <p:spPr>
            <a:xfrm>
              <a:off x="689125" y="457233"/>
              <a:ext cx="74704" cy="74704"/>
            </a:xfrm>
            <a:prstGeom prst="ellipse"/>
            <a:solidFill>
              <a:schemeClr val="accent1">
                <a:alpha val="60000"/>
              </a:schemeClr>
            </a:solidFill>
          </p:spPr>
        </p:sp>
        <p:sp>
          <p:nvSpPr>
            <p:cNvPr id="11" name="AutoShape 11"/>
            <p:cNvSpPr/>
            <p:nvPr/>
          </p:nvSpPr>
          <p:spPr>
            <a:xfrm>
              <a:off x="799768" y="466203"/>
              <a:ext cx="69238" cy="69238"/>
            </a:xfrm>
            <a:prstGeom prst="ellipse"/>
            <a:solidFill>
              <a:schemeClr val="accent1">
                <a:alpha val="40000"/>
              </a:schemeClr>
            </a:solidFill>
          </p:spPr>
        </p:sp>
        <p:sp>
          <p:nvSpPr>
            <p:cNvPr id="12" name="AutoShape 12"/>
            <p:cNvSpPr/>
            <p:nvPr/>
          </p:nvSpPr>
          <p:spPr>
            <a:xfrm>
              <a:off x="904945" y="462070"/>
              <a:ext cx="65594" cy="65594"/>
            </a:xfrm>
            <a:prstGeom prst="ellipse"/>
            <a:solidFill>
              <a:schemeClr val="accent1">
                <a:alpha val="20000"/>
              </a:schemeClr>
            </a:solidFill>
          </p:spPr>
        </p:sp>
        <p:sp>
          <p:nvSpPr>
            <p:cNvPr id="13" name="AutoShape 13"/>
            <p:cNvSpPr/>
            <p:nvPr/>
          </p:nvSpPr>
          <p:spPr>
            <a:xfrm>
              <a:off x="454963" y="566715"/>
              <a:ext cx="84147" cy="84147"/>
            </a:xfrm>
            <a:prstGeom prst="ellipse"/>
            <a:solidFill>
              <a:schemeClr val="accent1">
                <a:alpha val="100000"/>
              </a:schemeClr>
            </a:solidFill>
          </p:spPr>
        </p:sp>
        <p:sp>
          <p:nvSpPr>
            <p:cNvPr id="14" name="AutoShape 14"/>
            <p:cNvSpPr/>
            <p:nvPr/>
          </p:nvSpPr>
          <p:spPr>
            <a:xfrm>
              <a:off x="575049" y="573291"/>
              <a:ext cx="78137" cy="78137"/>
            </a:xfrm>
            <a:prstGeom prst="ellipse"/>
            <a:solidFill>
              <a:schemeClr val="accent1">
                <a:alpha val="80000"/>
              </a:schemeClr>
            </a:solidFill>
          </p:spPr>
        </p:sp>
        <p:sp>
          <p:nvSpPr>
            <p:cNvPr id="15" name="AutoShape 15"/>
            <p:cNvSpPr/>
            <p:nvPr/>
          </p:nvSpPr>
          <p:spPr>
            <a:xfrm>
              <a:off x="689125" y="575007"/>
              <a:ext cx="74704" cy="74704"/>
            </a:xfrm>
            <a:prstGeom prst="ellipse"/>
            <a:solidFill>
              <a:schemeClr val="accent1">
                <a:alpha val="60000"/>
              </a:schemeClr>
            </a:solidFill>
          </p:spPr>
        </p:sp>
        <p:sp>
          <p:nvSpPr>
            <p:cNvPr id="16" name="AutoShape 16"/>
            <p:cNvSpPr/>
            <p:nvPr/>
          </p:nvSpPr>
          <p:spPr>
            <a:xfrm>
              <a:off x="799768" y="583977"/>
              <a:ext cx="69238" cy="69238"/>
            </a:xfrm>
            <a:prstGeom prst="ellipse"/>
            <a:solidFill>
              <a:schemeClr val="accent1">
                <a:alpha val="40000"/>
              </a:schemeClr>
            </a:solidFill>
          </p:spPr>
        </p:sp>
        <p:sp>
          <p:nvSpPr>
            <p:cNvPr id="17" name="AutoShape 17"/>
            <p:cNvSpPr/>
            <p:nvPr/>
          </p:nvSpPr>
          <p:spPr>
            <a:xfrm>
              <a:off x="904945" y="579844"/>
              <a:ext cx="65594" cy="65594"/>
            </a:xfrm>
            <a:prstGeom prst="ellipse"/>
            <a:solidFill>
              <a:schemeClr val="accent1">
                <a:alpha val="20000"/>
              </a:schemeClr>
            </a:solidFill>
          </p:spPr>
        </p:sp>
        <p:sp>
          <p:nvSpPr>
            <p:cNvPr id="18" name="AutoShape 18"/>
            <p:cNvSpPr/>
            <p:nvPr/>
          </p:nvSpPr>
          <p:spPr>
            <a:xfrm>
              <a:off x="454963" y="684489"/>
              <a:ext cx="84147" cy="84147"/>
            </a:xfrm>
            <a:prstGeom prst="ellipse"/>
            <a:solidFill>
              <a:schemeClr val="accent1">
                <a:alpha val="100000"/>
              </a:schemeClr>
            </a:solidFill>
          </p:spPr>
        </p:sp>
        <p:sp>
          <p:nvSpPr>
            <p:cNvPr id="19" name="AutoShape 19"/>
            <p:cNvSpPr/>
            <p:nvPr/>
          </p:nvSpPr>
          <p:spPr>
            <a:xfrm>
              <a:off x="575049" y="691064"/>
              <a:ext cx="78137" cy="78137"/>
            </a:xfrm>
            <a:prstGeom prst="ellipse"/>
            <a:solidFill>
              <a:schemeClr val="accent1">
                <a:alpha val="80000"/>
              </a:schemeClr>
            </a:solidFill>
          </p:spPr>
        </p:sp>
        <p:sp>
          <p:nvSpPr>
            <p:cNvPr id="20" name="AutoShape 20"/>
            <p:cNvSpPr/>
            <p:nvPr/>
          </p:nvSpPr>
          <p:spPr>
            <a:xfrm>
              <a:off x="689125" y="692781"/>
              <a:ext cx="74704" cy="74704"/>
            </a:xfrm>
            <a:prstGeom prst="ellipse"/>
            <a:solidFill>
              <a:schemeClr val="accent1">
                <a:alpha val="60000"/>
              </a:schemeClr>
            </a:solidFill>
          </p:spPr>
        </p:sp>
        <p:sp>
          <p:nvSpPr>
            <p:cNvPr id="21" name="AutoShape 21"/>
            <p:cNvSpPr/>
            <p:nvPr/>
          </p:nvSpPr>
          <p:spPr>
            <a:xfrm>
              <a:off x="799768" y="701751"/>
              <a:ext cx="69238" cy="69238"/>
            </a:xfrm>
            <a:prstGeom prst="ellipse"/>
            <a:solidFill>
              <a:schemeClr val="accent1">
                <a:alpha val="40000"/>
              </a:schemeClr>
            </a:solidFill>
          </p:spPr>
        </p:sp>
        <p:sp>
          <p:nvSpPr>
            <p:cNvPr id="22" name="AutoShape 22"/>
            <p:cNvSpPr/>
            <p:nvPr/>
          </p:nvSpPr>
          <p:spPr>
            <a:xfrm>
              <a:off x="904945" y="697618"/>
              <a:ext cx="65594" cy="65594"/>
            </a:xfrm>
            <a:prstGeom prst="ellipse"/>
            <a:solidFill>
              <a:schemeClr val="accent1">
                <a:alpha val="20000"/>
              </a:schemeClr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1094842" y="93878"/>
              <a:ext cx="10001250" cy="914400"/>
            </a:xfrm>
            <a:prstGeom prst="rect"/>
          </p:spPr>
          <p:txBody>
            <a:bodyPr vert="horz" wrap="square" lIns="123825" tIns="123825" rIns="57150" bIns="123825" rtlCol="0" anchor="t" anchorCtr="0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en-US" sz="3000" b="1" dirty="1">
                  <a:solidFill>
                    <a:schemeClr val="accent1">
                      <a:alpha val="100000"/>
                    </a:schemeClr>
                  </a:solidFill>
                  <a:latin typeface="Microsoft Yahei"/>
                  <a:ea typeface="Microsoft Yahei"/>
                  <a:cs typeface="Microsoft Yahei"/>
                </a:rPr>
                <a:t>特色演艺与活动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3561535" y="2061200"/>
            <a:ext cx="7382690" cy="1531407"/>
            <a:chOff x="3561535" y="2061200"/>
            <a:chExt cx="7382690" cy="1531407"/>
          </a:xfrm>
        </p:grpSpPr>
        <p:sp>
          <p:nvSpPr>
            <p:cNvPr id="25" name="TextBox 25"/>
            <p:cNvSpPr txBox="1"/>
            <p:nvPr/>
          </p:nvSpPr>
          <p:spPr>
            <a:xfrm>
              <a:off x="3561535" y="2061200"/>
              <a:ext cx="7382690" cy="1531407"/>
            </a:xfrm>
            <a:prstGeom prst="rect"/>
          </p:spPr>
          <p:txBody>
            <a:bodyPr vert="horz" wrap="square" lIns="66008" tIns="33052" rIns="66008" bIns="33052" rtlCol="0" anchor="ctr" anchorCtr="1">
              <a:norm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1500" dirty="1">
                  <a:solidFill>
                    <a:schemeClr val="dk1">
                      <a:alpha val="100000"/>
                    </a:schemeClr>
                  </a:solidFill>
                  <a:latin typeface="Microsoft Yahei"/>
                  <a:ea typeface="Microsoft Yahei"/>
                  <a:cs typeface="Microsoft Yahei"/>
                </a:rPr>
                <a:t>迪士尼乐园的特色演艺和活动是其吸引游客的重要因素之一，包括各种音乐、舞蹈和表演等。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3561535" y="1520189"/>
            <a:ext cx="7382690" cy="490334"/>
            <a:chOff x="3561535" y="1520189"/>
            <a:chExt cx="7382690" cy="490334"/>
          </a:xfrm>
        </p:grpSpPr>
        <p:sp>
          <p:nvSpPr>
            <p:cNvPr id="27" name="TextBox 27"/>
            <p:cNvSpPr txBox="1"/>
            <p:nvPr/>
          </p:nvSpPr>
          <p:spPr>
            <a:xfrm>
              <a:off x="3561535" y="1520189"/>
              <a:ext cx="7382690" cy="490334"/>
            </a:xfrm>
            <a:prstGeom prst="rect"/>
          </p:spPr>
          <p:txBody>
            <a:bodyPr vert="horz" wrap="square" lIns="66008" tIns="33052" rIns="66008" bIns="33052" rtlCol="0" anchor="ctr" anchorCtr="1">
              <a:norm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2025" b="1" dirty="1">
                  <a:solidFill>
                    <a:schemeClr val="accent1">
                      <a:alpha val="100000"/>
                    </a:schemeClr>
                  </a:solidFill>
                  <a:latin typeface="Microsoft Yahei"/>
                  <a:ea typeface="Microsoft Yahei"/>
                  <a:cs typeface="Microsoft Yahei"/>
                </a:rPr>
                <a:t>总结词</a:t>
              </a:r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3561535" y="4422893"/>
            <a:ext cx="7382690" cy="1531407"/>
            <a:chOff x="3561535" y="4422893"/>
            <a:chExt cx="7382690" cy="1531407"/>
          </a:xfrm>
        </p:grpSpPr>
        <p:sp>
          <p:nvSpPr>
            <p:cNvPr id="29" name="TextBox 29"/>
            <p:cNvSpPr txBox="1"/>
            <p:nvPr/>
          </p:nvSpPr>
          <p:spPr>
            <a:xfrm>
              <a:off x="3561535" y="4422893"/>
              <a:ext cx="7382690" cy="1531407"/>
            </a:xfrm>
            <a:prstGeom prst="rect"/>
          </p:spPr>
          <p:txBody>
            <a:bodyPr vert="horz" wrap="square" lIns="66008" tIns="33052" rIns="66008" bIns="33052" rtlCol="0" anchor="ctr" anchorCtr="1">
              <a:norm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1500" dirty="1">
                  <a:solidFill>
                    <a:schemeClr val="dk1">
                      <a:alpha val="100000"/>
                    </a:schemeClr>
                  </a:solidFill>
                  <a:latin typeface="Microsoft Yahei"/>
                  <a:ea typeface="Microsoft Yahei"/>
                  <a:cs typeface="Microsoft Yahei"/>
                </a:rPr>
                <a:t>迪士尼乐园通常有各种特色演艺和活动，如音乐剧、舞台剧、特技表演、街头表演等。这些表演通常融合了迪士尼的经典故事和角色，为游客带来精彩的视听盛宴。此外，迪士尼乐园还会举办各种特色活动和节庆活动，如万圣节、圣诞节等，增加游客的乐趣和参与感。</a:t>
              </a:r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3561535" y="3881882"/>
            <a:ext cx="7382690" cy="490334"/>
            <a:chOff x="3561535" y="3881882"/>
            <a:chExt cx="7382690" cy="490334"/>
          </a:xfrm>
        </p:grpSpPr>
        <p:sp>
          <p:nvSpPr>
            <p:cNvPr id="31" name="TextBox 31"/>
            <p:cNvSpPr txBox="1"/>
            <p:nvPr/>
          </p:nvSpPr>
          <p:spPr>
            <a:xfrm>
              <a:off x="3561535" y="3881882"/>
              <a:ext cx="7382690" cy="490334"/>
            </a:xfrm>
            <a:prstGeom prst="rect"/>
          </p:spPr>
          <p:txBody>
            <a:bodyPr vert="horz" wrap="square" lIns="66008" tIns="33052" rIns="66008" bIns="33052" rtlCol="0" anchor="ctr" anchorCtr="1">
              <a:norm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2025" b="1" dirty="1">
                  <a:solidFill>
                    <a:schemeClr val="accent1">
                      <a:alpha val="100000"/>
                    </a:schemeClr>
                  </a:solidFill>
                  <a:latin typeface="Microsoft Yahei"/>
                  <a:ea typeface="Microsoft Yahei"/>
                  <a:cs typeface="Microsoft Yahei"/>
                </a:rPr>
                <a:t>详细描述</a:t>
              </a:r>
            </a:p>
          </p:txBody>
        </p:sp>
      </p:grpSp>
      <p:sp>
        <p:nvSpPr>
          <p:cNvPr id="32" name="AutoShape 32"/>
          <p:cNvSpPr/>
          <p:nvPr/>
        </p:nvSpPr>
        <p:spPr>
          <a:xfrm>
            <a:off x="1075314" y="4179055"/>
            <a:ext cx="1747957" cy="1747957"/>
          </a:xfrm>
          <a:prstGeom prst="ellipse"/>
          <a:solidFill>
            <a:schemeClr val="accent1">
              <a:alpha val="100000"/>
            </a:schemeClr>
          </a:solidFill>
        </p:spPr>
      </p:sp>
      <p:sp>
        <p:nvSpPr>
          <p:cNvPr id="33" name="AutoShape 33"/>
          <p:cNvSpPr/>
          <p:nvPr/>
        </p:nvSpPr>
        <p:spPr>
          <a:xfrm>
            <a:off x="1075314" y="1789318"/>
            <a:ext cx="1747957" cy="1747957"/>
          </a:xfrm>
          <a:prstGeom prst="ellipse"/>
          <a:solidFill>
            <a:schemeClr val="accent1">
              <a:alpha val="100000"/>
            </a:schemeClr>
          </a:solidFill>
        </p:spPr>
      </p:sp>
      <p:sp>
        <p:nvSpPr>
          <p:cNvPr id="34" name="Freeform 34"/>
          <p:cNvSpPr/>
          <p:nvPr/>
        </p:nvSpPr>
        <p:spPr>
          <a:xfrm>
            <a:off x="1537812" y="4641553"/>
            <a:ext cx="822960" cy="822960"/>
          </a:xfrm>
          <a:custGeom>
            <a:rect l="l" t="t" r="r" b="b"/>
            <a:pathLst>
              <a:path w="304800" h="304800">
                <a:moveTo>
                  <a:pt x="304800" y="171155"/>
                </a:moveTo>
                <a:lnTo>
                  <a:pt x="304800" y="133055"/>
                </a:lnTo>
                <a:lnTo>
                  <a:pt x="259261" y="114081"/>
                </a:lnTo>
                <a:cubicBezTo>
                  <a:pt x="257994" y="110509"/>
                  <a:pt x="256661" y="107051"/>
                  <a:pt x="255022" y="103661"/>
                </a:cubicBezTo>
                <a:lnTo>
                  <a:pt x="273406" y="57893"/>
                </a:lnTo>
                <a:lnTo>
                  <a:pt x="246459" y="30956"/>
                </a:lnTo>
                <a:lnTo>
                  <a:pt x="201101" y="49635"/>
                </a:lnTo>
                <a:cubicBezTo>
                  <a:pt x="197644" y="47958"/>
                  <a:pt x="194110" y="46549"/>
                  <a:pt x="190462" y="45244"/>
                </a:cubicBezTo>
                <a:lnTo>
                  <a:pt x="171155" y="0"/>
                </a:lnTo>
                <a:lnTo>
                  <a:pt x="133055" y="0"/>
                </a:lnTo>
                <a:lnTo>
                  <a:pt x="114224" y="45091"/>
                </a:lnTo>
                <a:cubicBezTo>
                  <a:pt x="110433" y="46434"/>
                  <a:pt x="106785" y="47844"/>
                  <a:pt x="103175" y="49559"/>
                </a:cubicBezTo>
                <a:lnTo>
                  <a:pt x="57893" y="31366"/>
                </a:lnTo>
                <a:lnTo>
                  <a:pt x="30956" y="58303"/>
                </a:lnTo>
                <a:lnTo>
                  <a:pt x="49416" y="103175"/>
                </a:lnTo>
                <a:cubicBezTo>
                  <a:pt x="47625" y="106861"/>
                  <a:pt x="46177" y="110614"/>
                  <a:pt x="44796" y="114491"/>
                </a:cubicBezTo>
                <a:lnTo>
                  <a:pt x="0" y="133645"/>
                </a:lnTo>
                <a:lnTo>
                  <a:pt x="0" y="171745"/>
                </a:lnTo>
                <a:lnTo>
                  <a:pt x="44834" y="190424"/>
                </a:lnTo>
                <a:cubicBezTo>
                  <a:pt x="46215" y="194291"/>
                  <a:pt x="47701" y="198053"/>
                  <a:pt x="49482" y="201740"/>
                </a:cubicBezTo>
                <a:lnTo>
                  <a:pt x="31366" y="246907"/>
                </a:lnTo>
                <a:lnTo>
                  <a:pt x="58303" y="273844"/>
                </a:lnTo>
                <a:lnTo>
                  <a:pt x="103289" y="255318"/>
                </a:lnTo>
                <a:cubicBezTo>
                  <a:pt x="106899" y="257032"/>
                  <a:pt x="110585" y="258404"/>
                  <a:pt x="114376" y="259709"/>
                </a:cubicBezTo>
                <a:lnTo>
                  <a:pt x="133645" y="304800"/>
                </a:lnTo>
                <a:lnTo>
                  <a:pt x="171745" y="304800"/>
                </a:lnTo>
                <a:lnTo>
                  <a:pt x="190605" y="259480"/>
                </a:lnTo>
                <a:cubicBezTo>
                  <a:pt x="194215" y="258137"/>
                  <a:pt x="197787" y="256727"/>
                  <a:pt x="201206" y="255089"/>
                </a:cubicBezTo>
                <a:lnTo>
                  <a:pt x="246898" y="273396"/>
                </a:lnTo>
                <a:lnTo>
                  <a:pt x="273834" y="246459"/>
                </a:lnTo>
                <a:lnTo>
                  <a:pt x="255079" y="200997"/>
                </a:lnTo>
                <a:cubicBezTo>
                  <a:pt x="256680" y="197577"/>
                  <a:pt x="257985" y="194110"/>
                  <a:pt x="259251" y="190576"/>
                </a:cubicBezTo>
                <a:lnTo>
                  <a:pt x="304800" y="171155"/>
                </a:lnTo>
                <a:close/>
                <a:moveTo>
                  <a:pt x="152105" y="209550"/>
                </a:moveTo>
                <a:cubicBezTo>
                  <a:pt x="120558" y="209550"/>
                  <a:pt x="94955" y="183947"/>
                  <a:pt x="94955" y="152400"/>
                </a:cubicBezTo>
                <a:cubicBezTo>
                  <a:pt x="94955" y="120853"/>
                  <a:pt x="120558" y="95250"/>
                  <a:pt x="152105" y="95250"/>
                </a:cubicBezTo>
                <a:cubicBezTo>
                  <a:pt x="183652" y="95250"/>
                  <a:pt x="209255" y="120853"/>
                  <a:pt x="209255" y="152400"/>
                </a:cubicBezTo>
                <a:cubicBezTo>
                  <a:pt x="209255" y="183947"/>
                  <a:pt x="183652" y="209550"/>
                  <a:pt x="152105" y="209550"/>
                </a:cubicBezTo>
                <a:close/>
              </a:path>
            </a:pathLst>
          </a:custGeom>
          <a:solidFill>
            <a:srgbClr val="FDFCFC">
              <a:alpha val="100000"/>
            </a:srgbClr>
          </a:solidFill>
        </p:spPr>
      </p:sp>
      <p:sp>
        <p:nvSpPr>
          <p:cNvPr id="35" name="Freeform 35"/>
          <p:cNvSpPr/>
          <p:nvPr/>
        </p:nvSpPr>
        <p:spPr>
          <a:xfrm>
            <a:off x="1537812" y="2251817"/>
            <a:ext cx="822960" cy="822960"/>
          </a:xfrm>
          <a:custGeom>
            <a:rect l="l" t="t" r="r" b="b"/>
            <a:pathLst>
              <a:path w="304800" h="304800">
                <a:moveTo>
                  <a:pt x="0" y="91440"/>
                </a:moveTo>
                <a:lnTo>
                  <a:pt x="152400" y="0"/>
                </a:lnTo>
                <a:lnTo>
                  <a:pt x="304800" y="91440"/>
                </a:lnTo>
                <a:lnTo>
                  <a:pt x="304800" y="121920"/>
                </a:lnTo>
                <a:lnTo>
                  <a:pt x="0" y="121920"/>
                </a:lnTo>
                <a:lnTo>
                  <a:pt x="0" y="91440"/>
                </a:lnTo>
                <a:close/>
                <a:moveTo>
                  <a:pt x="0" y="274320"/>
                </a:moveTo>
                <a:lnTo>
                  <a:pt x="304800" y="274320"/>
                </a:lnTo>
                <a:lnTo>
                  <a:pt x="304800" y="304800"/>
                </a:lnTo>
                <a:lnTo>
                  <a:pt x="0" y="304800"/>
                </a:lnTo>
                <a:lnTo>
                  <a:pt x="0" y="274320"/>
                </a:lnTo>
                <a:close/>
                <a:moveTo>
                  <a:pt x="30480" y="243840"/>
                </a:moveTo>
                <a:lnTo>
                  <a:pt x="274320" y="243840"/>
                </a:lnTo>
                <a:lnTo>
                  <a:pt x="274320" y="274320"/>
                </a:lnTo>
                <a:lnTo>
                  <a:pt x="30480" y="274320"/>
                </a:lnTo>
                <a:lnTo>
                  <a:pt x="30480" y="243840"/>
                </a:lnTo>
                <a:close/>
                <a:moveTo>
                  <a:pt x="30480" y="121920"/>
                </a:moveTo>
                <a:lnTo>
                  <a:pt x="91440" y="121920"/>
                </a:lnTo>
                <a:lnTo>
                  <a:pt x="91440" y="243840"/>
                </a:lnTo>
                <a:lnTo>
                  <a:pt x="30480" y="243840"/>
                </a:lnTo>
                <a:lnTo>
                  <a:pt x="30480" y="121920"/>
                </a:lnTo>
                <a:close/>
                <a:moveTo>
                  <a:pt x="121920" y="121920"/>
                </a:moveTo>
                <a:lnTo>
                  <a:pt x="182880" y="121920"/>
                </a:lnTo>
                <a:lnTo>
                  <a:pt x="182880" y="243840"/>
                </a:lnTo>
                <a:lnTo>
                  <a:pt x="121920" y="243840"/>
                </a:lnTo>
                <a:lnTo>
                  <a:pt x="121920" y="121920"/>
                </a:lnTo>
                <a:close/>
                <a:moveTo>
                  <a:pt x="213360" y="121920"/>
                </a:moveTo>
                <a:lnTo>
                  <a:pt x="274320" y="121920"/>
                </a:lnTo>
                <a:lnTo>
                  <a:pt x="274320" y="243840"/>
                </a:lnTo>
                <a:lnTo>
                  <a:pt x="213360" y="243840"/>
                </a:lnTo>
                <a:lnTo>
                  <a:pt x="213360" y="121920"/>
                </a:lnTo>
                <a:close/>
              </a:path>
            </a:pathLst>
          </a:custGeom>
          <a:solidFill>
            <a:srgbClr val="FDFCFC">
              <a:alpha val="100000"/>
            </a:srgbClr>
          </a:solidFill>
        </p:spPr>
      </p:sp>
    </p:spTree>
  </p:cSld>
  <p:clrMapOvr>
    <a:masterClrMapping/>
  </p:clrMapOvr>
  <p:transition spd="fast"/>
  <p:timing>
    <p:tnLst>
      <p:par>
        <p:cTn id="1" restart="never" nodeType="tmRoot"/>
      </p:par>
    </p:tnLst>
  </p:timing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 name="">
    <p:bg>
      <p:bgPr>
        <a:blipFill dpi="0" rotWithShape="1">
          <a:blip r:embed="rId2">
            <a:alphaModFix/>
          </a:blip>
          <a:srcRect/>
          <a:stretch>
            <a:fillRect l="-47" r="-47"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133474" y="2900242"/>
            <a:ext cx="1832478" cy="963855"/>
            <a:chOff x="3133474" y="2900242"/>
            <a:chExt cx="1832478" cy="963855"/>
          </a:xfrm>
        </p:grpSpPr>
        <p:sp>
          <p:nvSpPr>
            <p:cNvPr id="3" name="TextBox 3"/>
            <p:cNvSpPr txBox="1"/>
            <p:nvPr/>
          </p:nvSpPr>
          <p:spPr>
            <a:xfrm>
              <a:off x="3133474" y="2900242"/>
              <a:ext cx="1832478" cy="963855"/>
            </a:xfrm>
            <a:prstGeom prst="rect"/>
          </p:spPr>
          <p:txBody>
            <a:bodyPr vert="horz" wrap="square" lIns="66008" tIns="33052" rIns="66008" bIns="33052" rtlCol="0" anchor="ctr" anchorCtr="1"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3000" b="1" dirty="1">
                  <a:solidFill>
                    <a:srgbClr val="FFFEFE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03</a:t>
              </a:r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5162849" y="2700179"/>
            <a:ext cx="6534938" cy="701040"/>
          </a:xfrm>
          <a:prstGeom prst="rect"/>
        </p:spPr>
        <p:txBody>
          <a:bodyPr vert="horz" wrap="square" lIns="91440" tIns="45720" rIns="91440" bIns="45720" rtlCol="0" anchor="t" anchorCtr="0">
            <a:noAutofit/>
          </a:bodyPr>
          <a:lstStyle/>
          <a:p>
            <a:pPr>
              <a:lnSpc>
                <a:spcPct val="100000"/>
              </a:lnSpc>
              <a:spcBef>
                <a:spcPts val="375"/>
              </a:spcBef>
            </a:pPr>
            <a:r>
              <a:rPr lang="en-US" sz="3600" dirty="1">
                <a:solidFill>
                  <a:schemeClr val="accent3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迪士尼乐园的运营与管理</a:t>
            </a:r>
          </a:p>
        </p:txBody>
      </p:sp>
    </p:spTree>
  </p:cSld>
  <p:clrMapOvr>
    <a:masterClrMapping/>
  </p:clrMapOvr>
  <p:transition spd="fast"/>
  <p:timing>
    <p:tnLst>
      <p:par>
        <p:cTn id="1" restart="never" nodeType="tmRoot"/>
      </p:par>
    </p:tnLst>
  </p:timing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 name="">
    <p:bg>
      <p:bgPr>
        <a:blipFill dpi="0" rotWithShape="1">
          <a:blip r:embed="rId2">
            <a:alphaModFix/>
          </a:blip>
          <a:srcRect/>
          <a:stretch>
            <a:fillRect l="-47" r="-47"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l="30211" r="30211"/>
          <a:stretch>
            <a:fillRect/>
          </a:stretch>
        </p:blipFill>
        <p:spPr>
          <a:xfrm>
            <a:off x="1256535" y="1126660"/>
            <a:ext cx="3172115" cy="5563760"/>
          </a:xfrm>
          <a:prstGeom prst="rect"/>
        </p:spPr>
      </p:pic>
      <p:grpSp>
        <p:nvGrpSpPr>
          <p:cNvPr id="3" name="Group 3"/>
          <p:cNvGrpSpPr/>
          <p:nvPr/>
        </p:nvGrpSpPr>
        <p:grpSpPr>
          <a:xfrm>
            <a:off x="2298700" y="1457325"/>
            <a:ext cx="9242457" cy="4849697"/>
            <a:chOff x="2298700" y="1457325"/>
            <a:chExt cx="9242457" cy="4849697"/>
          </a:xfrm>
        </p:grpSpPr>
        <p:cxnSp>
          <p:nvCxnSpPr>
            <p:cNvPr id="4" name="Connector 4"/>
            <p:cNvCxnSpPr/>
            <p:nvPr/>
          </p:nvCxnSpPr>
          <p:spPr>
            <a:xfrm>
              <a:off x="4422775" y="1963738"/>
              <a:ext cx="1419225" cy="0"/>
            </a:xfrm>
            <a:prstGeom prst="line"/>
            <a:ln w="6350">
              <a:solidFill>
                <a:schemeClr val="accent1"/>
              </a:solidFill>
              <a:prstDash val="dash"/>
              <a:headEnd type="none"/>
              <a:tailEnd type="none"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" name="Connector 5"/>
            <p:cNvCxnSpPr/>
            <p:nvPr/>
          </p:nvCxnSpPr>
          <p:spPr>
            <a:xfrm>
              <a:off x="3970338" y="3735388"/>
              <a:ext cx="2301875" cy="0"/>
            </a:xfrm>
            <a:prstGeom prst="line"/>
            <a:ln w="6350">
              <a:solidFill>
                <a:schemeClr val="accent1"/>
              </a:solidFill>
              <a:prstDash val="dash"/>
              <a:headEnd type="none"/>
              <a:tailEnd type="none"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" name="Connector 6"/>
            <p:cNvCxnSpPr/>
            <p:nvPr/>
          </p:nvCxnSpPr>
          <p:spPr>
            <a:xfrm>
              <a:off x="2298700" y="5410200"/>
              <a:ext cx="2921000" cy="0"/>
            </a:xfrm>
            <a:prstGeom prst="line"/>
            <a:ln w="6350">
              <a:solidFill>
                <a:schemeClr val="accent1"/>
              </a:solidFill>
              <a:prstDash val="dash"/>
              <a:headEnd type="none"/>
              <a:tailEnd type="none"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7" name="Freeform 7"/>
            <p:cNvSpPr/>
            <p:nvPr/>
          </p:nvSpPr>
          <p:spPr>
            <a:xfrm>
              <a:off x="5541931" y="1492282"/>
              <a:ext cx="1192244" cy="973169"/>
            </a:xfrm>
            <a:custGeom>
              <a:rect l="l" t="t" r="r" b="b"/>
              <a:pathLst>
                <a:path w="1210" h="986">
                  <a:moveTo>
                    <a:pt x="1210" y="491"/>
                  </a:moveTo>
                  <a:cubicBezTo>
                    <a:pt x="982" y="424"/>
                    <a:pt x="982" y="424"/>
                    <a:pt x="982" y="424"/>
                  </a:cubicBezTo>
                  <a:cubicBezTo>
                    <a:pt x="949" y="184"/>
                    <a:pt x="743" y="0"/>
                    <a:pt x="494" y="0"/>
                  </a:cubicBezTo>
                  <a:cubicBezTo>
                    <a:pt x="221" y="0"/>
                    <a:pt x="0" y="221"/>
                    <a:pt x="0" y="493"/>
                  </a:cubicBezTo>
                  <a:cubicBezTo>
                    <a:pt x="0" y="766"/>
                    <a:pt x="221" y="986"/>
                    <a:pt x="494" y="986"/>
                  </a:cubicBezTo>
                  <a:cubicBezTo>
                    <a:pt x="745" y="986"/>
                    <a:pt x="952" y="799"/>
                    <a:pt x="983" y="557"/>
                  </a:cubicBezTo>
                  <a:lnTo>
                    <a:pt x="1210" y="491"/>
                  </a:lnTo>
                  <a:close/>
                </a:path>
              </a:pathLst>
            </a:custGeom>
            <a:solidFill>
              <a:schemeClr val="accent1">
                <a:alpha val="100000"/>
              </a:schemeClr>
            </a:solidFill>
          </p:spPr>
        </p:sp>
        <p:sp>
          <p:nvSpPr>
            <p:cNvPr id="8" name="AutoShape 8"/>
            <p:cNvSpPr/>
            <p:nvPr/>
          </p:nvSpPr>
          <p:spPr>
            <a:xfrm>
              <a:off x="5643563" y="1590675"/>
              <a:ext cx="773144" cy="776288"/>
            </a:xfrm>
            <a:prstGeom prst="ellipse"/>
            <a:solidFill>
              <a:schemeClr val="accent1">
                <a:alpha val="100000"/>
              </a:schemeClr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5986463" y="3243263"/>
              <a:ext cx="1192244" cy="971550"/>
            </a:xfrm>
            <a:custGeom>
              <a:rect l="l" t="t" r="r" b="b"/>
              <a:pathLst>
                <a:path w="1210" h="986">
                  <a:moveTo>
                    <a:pt x="1210" y="491"/>
                  </a:moveTo>
                  <a:cubicBezTo>
                    <a:pt x="982" y="424"/>
                    <a:pt x="982" y="424"/>
                    <a:pt x="982" y="424"/>
                  </a:cubicBezTo>
                  <a:cubicBezTo>
                    <a:pt x="949" y="184"/>
                    <a:pt x="743" y="0"/>
                    <a:pt x="494" y="0"/>
                  </a:cubicBezTo>
                  <a:cubicBezTo>
                    <a:pt x="221" y="0"/>
                    <a:pt x="0" y="221"/>
                    <a:pt x="0" y="493"/>
                  </a:cubicBezTo>
                  <a:cubicBezTo>
                    <a:pt x="0" y="766"/>
                    <a:pt x="221" y="986"/>
                    <a:pt x="494" y="986"/>
                  </a:cubicBezTo>
                  <a:cubicBezTo>
                    <a:pt x="745" y="986"/>
                    <a:pt x="952" y="799"/>
                    <a:pt x="983" y="557"/>
                  </a:cubicBezTo>
                  <a:lnTo>
                    <a:pt x="1210" y="491"/>
                  </a:lnTo>
                  <a:close/>
                </a:path>
              </a:pathLst>
            </a:custGeom>
            <a:solidFill>
              <a:schemeClr val="accent2">
                <a:alpha val="100000"/>
              </a:schemeClr>
            </a:solidFill>
          </p:spPr>
        </p:sp>
        <p:sp>
          <p:nvSpPr>
            <p:cNvPr id="10" name="AutoShape 10"/>
            <p:cNvSpPr/>
            <p:nvPr/>
          </p:nvSpPr>
          <p:spPr>
            <a:xfrm>
              <a:off x="6088094" y="3341656"/>
              <a:ext cx="773144" cy="774668"/>
            </a:xfrm>
            <a:prstGeom prst="ellipse"/>
            <a:solidFill>
              <a:schemeClr val="accent2">
                <a:alpha val="100000"/>
              </a:schemeClr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4918043" y="4924425"/>
              <a:ext cx="1193768" cy="971550"/>
            </a:xfrm>
            <a:custGeom>
              <a:rect l="l" t="t" r="r" b="b"/>
              <a:pathLst>
                <a:path w="1210" h="986">
                  <a:moveTo>
                    <a:pt x="1210" y="491"/>
                  </a:moveTo>
                  <a:cubicBezTo>
                    <a:pt x="982" y="424"/>
                    <a:pt x="982" y="424"/>
                    <a:pt x="982" y="424"/>
                  </a:cubicBezTo>
                  <a:cubicBezTo>
                    <a:pt x="949" y="184"/>
                    <a:pt x="743" y="0"/>
                    <a:pt x="494" y="0"/>
                  </a:cubicBezTo>
                  <a:cubicBezTo>
                    <a:pt x="221" y="0"/>
                    <a:pt x="0" y="221"/>
                    <a:pt x="0" y="493"/>
                  </a:cubicBezTo>
                  <a:cubicBezTo>
                    <a:pt x="0" y="766"/>
                    <a:pt x="221" y="986"/>
                    <a:pt x="494" y="986"/>
                  </a:cubicBezTo>
                  <a:cubicBezTo>
                    <a:pt x="745" y="986"/>
                    <a:pt x="952" y="799"/>
                    <a:pt x="983" y="557"/>
                  </a:cubicBezTo>
                  <a:lnTo>
                    <a:pt x="1210" y="491"/>
                  </a:lnTo>
                  <a:close/>
                </a:path>
              </a:pathLst>
            </a:custGeom>
            <a:solidFill>
              <a:schemeClr val="accent3">
                <a:alpha val="100000"/>
              </a:schemeClr>
            </a:solidFill>
          </p:spPr>
        </p:sp>
        <p:sp>
          <p:nvSpPr>
            <p:cNvPr id="12" name="AutoShape 12"/>
            <p:cNvSpPr/>
            <p:nvPr/>
          </p:nvSpPr>
          <p:spPr>
            <a:xfrm>
              <a:off x="5022818" y="5022818"/>
              <a:ext cx="774668" cy="774668"/>
            </a:xfrm>
            <a:prstGeom prst="ellipse"/>
            <a:solidFill>
              <a:schemeClr val="accent3">
                <a:alpha val="100000"/>
              </a:schemeClr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5753100" y="1714071"/>
              <a:ext cx="693277" cy="529590"/>
            </a:xfrm>
            <a:prstGeom prst="rect"/>
          </p:spPr>
          <p:txBody>
            <a:bodyPr vert="horz" wrap="square" lIns="91440" tIns="45720" rIns="91440" bIns="45720" rtlCol="0" anchor="t" anchorCtr="0">
              <a:spAutoFit/>
            </a:bodyPr>
            <a:lstStyle/>
            <a:p>
              <a:pPr>
                <a:lnSpc>
                  <a:spcPct val="100000"/>
                </a:lnSpc>
                <a:spcBef>
                  <a:spcPts val="375"/>
                </a:spcBef>
              </a:pPr>
              <a:r>
                <a:rPr lang="en-US" sz="2700" dirty="1">
                  <a:solidFill>
                    <a:srgbClr val="FFFEFE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01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6176010" y="3464243"/>
              <a:ext cx="697230" cy="529590"/>
            </a:xfrm>
            <a:prstGeom prst="rect"/>
          </p:spPr>
          <p:txBody>
            <a:bodyPr vert="horz" wrap="square" lIns="91440" tIns="45720" rIns="91440" bIns="45720" rtlCol="0" anchor="t" anchorCtr="0">
              <a:spAutoFit/>
            </a:bodyPr>
            <a:lstStyle/>
            <a:p>
              <a:pPr>
                <a:lnSpc>
                  <a:spcPct val="100000"/>
                </a:lnSpc>
                <a:spcBef>
                  <a:spcPts val="375"/>
                </a:spcBef>
              </a:pPr>
              <a:r>
                <a:rPr lang="en-US" sz="2700" dirty="1">
                  <a:solidFill>
                    <a:srgbClr val="FFFEFE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02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5118735" y="5145405"/>
              <a:ext cx="697230" cy="529590"/>
            </a:xfrm>
            <a:prstGeom prst="rect"/>
          </p:spPr>
          <p:txBody>
            <a:bodyPr vert="horz" wrap="square" lIns="91440" tIns="45720" rIns="91440" bIns="45720" rtlCol="0" anchor="t" anchorCtr="0">
              <a:spAutoFit/>
            </a:bodyPr>
            <a:lstStyle/>
            <a:p>
              <a:pPr>
                <a:lnSpc>
                  <a:spcPct val="100000"/>
                </a:lnSpc>
                <a:spcBef>
                  <a:spcPts val="375"/>
                </a:spcBef>
              </a:pPr>
              <a:r>
                <a:rPr lang="en-US" sz="2700" dirty="1">
                  <a:solidFill>
                    <a:srgbClr val="FFFEFE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03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6861239" y="1457325"/>
              <a:ext cx="4229100" cy="457200"/>
            </a:xfrm>
            <a:prstGeom prst="rect"/>
          </p:spPr>
          <p:txBody>
            <a:bodyPr vert="horz" wrap="square" lIns="95250" tIns="95250" rIns="47625" bIns="95250" rtlCol="0" anchor="t" anchorCtr="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1575" b="1" dirty="1">
                  <a:solidFill>
                    <a:schemeClr val="accent1">
                      <a:alpha val="100000"/>
                    </a:schemeClr>
                  </a:solidFill>
                  <a:latin typeface="Microsoft Yahei"/>
                  <a:ea typeface="Microsoft Yahei"/>
                  <a:cs typeface="Microsoft Yahei"/>
                </a:rPr>
                <a:t>目标市场定位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6861239" y="1795982"/>
              <a:ext cx="4364355" cy="1053465"/>
            </a:xfrm>
            <a:prstGeom prst="rect"/>
          </p:spPr>
          <p:txBody>
            <a:bodyPr vert="horz" wrap="square" lIns="91440" tIns="45720" rIns="91440" bIns="45720" rtlCol="0" anchor="t" anchorCtr="0">
              <a:noAutofit/>
            </a:bodyPr>
            <a:lstStyle/>
            <a:p>
              <a:pPr algn="just">
                <a:lnSpc>
                  <a:spcPct val="150000"/>
                </a:lnSpc>
                <a:spcBef>
                  <a:spcPts val="375"/>
                </a:spcBef>
              </a:pPr>
              <a:r>
                <a:rPr lang="en-US" sz="1350" dirty="1">
                  <a:solidFill>
                    <a:schemeClr val="dk1">
                      <a:alpha val="100000"/>
                    </a:schemeClr>
                  </a:solidFill>
                  <a:latin typeface="Microsoft Yahei"/>
                  <a:ea typeface="Microsoft Yahei"/>
                  <a:cs typeface="Microsoft Yahei"/>
                </a:rPr>
                <a:t>明确迪士尼乐园的目标市场，了解目标客户的需求和喜好，制定相应的营销策略。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7178707" y="3213215"/>
              <a:ext cx="4229100" cy="457200"/>
            </a:xfrm>
            <a:prstGeom prst="rect"/>
          </p:spPr>
          <p:txBody>
            <a:bodyPr vert="horz" wrap="square" lIns="95250" tIns="95250" rIns="47625" bIns="95250" rtlCol="0" anchor="t" anchorCtr="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1575" b="1" dirty="1">
                  <a:solidFill>
                    <a:schemeClr val="accent2">
                      <a:alpha val="100000"/>
                    </a:schemeClr>
                  </a:solidFill>
                  <a:latin typeface="Microsoft Yahei"/>
                  <a:ea typeface="Microsoft Yahei"/>
                  <a:cs typeface="Microsoft Yahei"/>
                </a:rPr>
                <a:t>品牌形象塑造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7178707" y="3551872"/>
              <a:ext cx="4362450" cy="1053465"/>
            </a:xfrm>
            <a:prstGeom prst="rect"/>
          </p:spPr>
          <p:txBody>
            <a:bodyPr vert="horz" wrap="square" lIns="91440" tIns="45720" rIns="91440" bIns="45720" rtlCol="0" anchor="t" anchorCtr="0">
              <a:spAutoFit/>
            </a:bodyPr>
            <a:lstStyle/>
            <a:p>
              <a:pPr algn="just">
                <a:lnSpc>
                  <a:spcPct val="150000"/>
                </a:lnSpc>
                <a:spcBef>
                  <a:spcPts val="375"/>
                </a:spcBef>
              </a:pPr>
              <a:r>
                <a:rPr lang="en-US" sz="1350" dirty="1">
                  <a:solidFill>
                    <a:schemeClr val="dk1">
                      <a:alpha val="100000"/>
                    </a:schemeClr>
                  </a:solidFill>
                  <a:latin typeface="Microsoft Yahei"/>
                  <a:ea typeface="Microsoft Yahei"/>
                  <a:cs typeface="Microsoft Yahei"/>
                </a:rPr>
                <a:t>通过创意和设计，塑造迪士尼乐园独特的品牌形象，提升品牌知名度和美誉度。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6257377" y="4914900"/>
              <a:ext cx="4229100" cy="457200"/>
            </a:xfrm>
            <a:prstGeom prst="rect"/>
          </p:spPr>
          <p:txBody>
            <a:bodyPr vert="horz" wrap="square" lIns="95250" tIns="95250" rIns="47625" bIns="95250" rtlCol="0" anchor="t" anchorCtr="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1575" b="1" dirty="1">
                  <a:solidFill>
                    <a:schemeClr val="accent3">
                      <a:alpha val="100000"/>
                    </a:schemeClr>
                  </a:solidFill>
                  <a:latin typeface="Microsoft Yahei"/>
                  <a:ea typeface="Microsoft Yahei"/>
                  <a:cs typeface="Microsoft Yahei"/>
                </a:rPr>
                <a:t>营销渠道拓展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6257377" y="5253557"/>
              <a:ext cx="4362450" cy="1053465"/>
            </a:xfrm>
            <a:prstGeom prst="rect"/>
          </p:spPr>
          <p:txBody>
            <a:bodyPr vert="horz" wrap="square" lIns="91440" tIns="45720" rIns="91440" bIns="45720" rtlCol="0" anchor="t" anchorCtr="0">
              <a:noAutofit/>
            </a:bodyPr>
            <a:lstStyle/>
            <a:p>
              <a:pPr algn="just">
                <a:lnSpc>
                  <a:spcPct val="150000"/>
                </a:lnSpc>
                <a:spcBef>
                  <a:spcPts val="375"/>
                </a:spcBef>
              </a:pPr>
              <a:r>
                <a:rPr lang="en-US" sz="1350" dirty="1">
                  <a:solidFill>
                    <a:schemeClr val="dk1">
                      <a:alpha val="100000"/>
                    </a:schemeClr>
                  </a:solidFill>
                  <a:latin typeface="Microsoft Yahei"/>
                  <a:ea typeface="Microsoft Yahei"/>
                  <a:cs typeface="Microsoft Yahei"/>
                </a:rPr>
                <a:t>利用线上和线下渠道，如社交媒体、广告、公关活动等，进行全方位的营销推广。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454963" y="93878"/>
            <a:ext cx="10641129" cy="914400"/>
            <a:chOff x="454963" y="93878"/>
            <a:chExt cx="10641129" cy="914400"/>
          </a:xfrm>
        </p:grpSpPr>
        <p:sp>
          <p:nvSpPr>
            <p:cNvPr id="23" name="AutoShape 23"/>
            <p:cNvSpPr/>
            <p:nvPr/>
          </p:nvSpPr>
          <p:spPr>
            <a:xfrm>
              <a:off x="454963" y="331168"/>
              <a:ext cx="84147" cy="84147"/>
            </a:xfrm>
            <a:prstGeom prst="ellipse"/>
            <a:solidFill>
              <a:schemeClr val="accent1">
                <a:alpha val="100000"/>
              </a:schemeClr>
            </a:solidFill>
          </p:spPr>
        </p:sp>
        <p:sp>
          <p:nvSpPr>
            <p:cNvPr id="24" name="AutoShape 24"/>
            <p:cNvSpPr/>
            <p:nvPr/>
          </p:nvSpPr>
          <p:spPr>
            <a:xfrm>
              <a:off x="575049" y="337743"/>
              <a:ext cx="78137" cy="78137"/>
            </a:xfrm>
            <a:prstGeom prst="ellipse"/>
            <a:solidFill>
              <a:schemeClr val="accent1">
                <a:alpha val="80000"/>
              </a:schemeClr>
            </a:solidFill>
          </p:spPr>
        </p:sp>
        <p:sp>
          <p:nvSpPr>
            <p:cNvPr id="25" name="AutoShape 25"/>
            <p:cNvSpPr/>
            <p:nvPr/>
          </p:nvSpPr>
          <p:spPr>
            <a:xfrm>
              <a:off x="689125" y="339460"/>
              <a:ext cx="74704" cy="74704"/>
            </a:xfrm>
            <a:prstGeom prst="ellipse"/>
            <a:solidFill>
              <a:schemeClr val="accent1">
                <a:alpha val="60000"/>
              </a:schemeClr>
            </a:solidFill>
          </p:spPr>
        </p:sp>
        <p:sp>
          <p:nvSpPr>
            <p:cNvPr id="26" name="AutoShape 26"/>
            <p:cNvSpPr/>
            <p:nvPr/>
          </p:nvSpPr>
          <p:spPr>
            <a:xfrm>
              <a:off x="799768" y="348430"/>
              <a:ext cx="69238" cy="69238"/>
            </a:xfrm>
            <a:prstGeom prst="ellipse"/>
            <a:solidFill>
              <a:schemeClr val="accent1">
                <a:alpha val="40000"/>
              </a:schemeClr>
            </a:solidFill>
          </p:spPr>
        </p:sp>
        <p:sp>
          <p:nvSpPr>
            <p:cNvPr id="27" name="AutoShape 27"/>
            <p:cNvSpPr/>
            <p:nvPr/>
          </p:nvSpPr>
          <p:spPr>
            <a:xfrm>
              <a:off x="904945" y="344297"/>
              <a:ext cx="65594" cy="65594"/>
            </a:xfrm>
            <a:prstGeom prst="ellipse"/>
            <a:solidFill>
              <a:schemeClr val="accent1">
                <a:alpha val="20000"/>
              </a:schemeClr>
            </a:solidFill>
          </p:spPr>
        </p:sp>
        <p:sp>
          <p:nvSpPr>
            <p:cNvPr id="28" name="AutoShape 28"/>
            <p:cNvSpPr/>
            <p:nvPr/>
          </p:nvSpPr>
          <p:spPr>
            <a:xfrm>
              <a:off x="454963" y="448942"/>
              <a:ext cx="84147" cy="84147"/>
            </a:xfrm>
            <a:prstGeom prst="ellipse"/>
            <a:solidFill>
              <a:schemeClr val="accent1">
                <a:alpha val="100000"/>
              </a:schemeClr>
            </a:solidFill>
          </p:spPr>
        </p:sp>
        <p:sp>
          <p:nvSpPr>
            <p:cNvPr id="29" name="AutoShape 29"/>
            <p:cNvSpPr/>
            <p:nvPr/>
          </p:nvSpPr>
          <p:spPr>
            <a:xfrm>
              <a:off x="575049" y="455517"/>
              <a:ext cx="78137" cy="78137"/>
            </a:xfrm>
            <a:prstGeom prst="ellipse"/>
            <a:solidFill>
              <a:schemeClr val="accent1">
                <a:alpha val="80000"/>
              </a:schemeClr>
            </a:solidFill>
          </p:spPr>
        </p:sp>
        <p:sp>
          <p:nvSpPr>
            <p:cNvPr id="30" name="AutoShape 30"/>
            <p:cNvSpPr/>
            <p:nvPr/>
          </p:nvSpPr>
          <p:spPr>
            <a:xfrm>
              <a:off x="689125" y="457233"/>
              <a:ext cx="74704" cy="74704"/>
            </a:xfrm>
            <a:prstGeom prst="ellipse"/>
            <a:solidFill>
              <a:schemeClr val="accent1">
                <a:alpha val="60000"/>
              </a:schemeClr>
            </a:solidFill>
          </p:spPr>
        </p:sp>
        <p:sp>
          <p:nvSpPr>
            <p:cNvPr id="31" name="AutoShape 31"/>
            <p:cNvSpPr/>
            <p:nvPr/>
          </p:nvSpPr>
          <p:spPr>
            <a:xfrm>
              <a:off x="799768" y="466203"/>
              <a:ext cx="69238" cy="69238"/>
            </a:xfrm>
            <a:prstGeom prst="ellipse"/>
            <a:solidFill>
              <a:schemeClr val="accent1">
                <a:alpha val="40000"/>
              </a:schemeClr>
            </a:solidFill>
          </p:spPr>
        </p:sp>
        <p:sp>
          <p:nvSpPr>
            <p:cNvPr id="32" name="AutoShape 32"/>
            <p:cNvSpPr/>
            <p:nvPr/>
          </p:nvSpPr>
          <p:spPr>
            <a:xfrm>
              <a:off x="904945" y="462070"/>
              <a:ext cx="65594" cy="65594"/>
            </a:xfrm>
            <a:prstGeom prst="ellipse"/>
            <a:solidFill>
              <a:schemeClr val="accent1">
                <a:alpha val="20000"/>
              </a:schemeClr>
            </a:solidFill>
          </p:spPr>
        </p:sp>
        <p:sp>
          <p:nvSpPr>
            <p:cNvPr id="33" name="AutoShape 33"/>
            <p:cNvSpPr/>
            <p:nvPr/>
          </p:nvSpPr>
          <p:spPr>
            <a:xfrm>
              <a:off x="454963" y="566715"/>
              <a:ext cx="84147" cy="84147"/>
            </a:xfrm>
            <a:prstGeom prst="ellipse"/>
            <a:solidFill>
              <a:schemeClr val="accent1">
                <a:alpha val="100000"/>
              </a:schemeClr>
            </a:solidFill>
          </p:spPr>
        </p:sp>
        <p:sp>
          <p:nvSpPr>
            <p:cNvPr id="34" name="AutoShape 34"/>
            <p:cNvSpPr/>
            <p:nvPr/>
          </p:nvSpPr>
          <p:spPr>
            <a:xfrm>
              <a:off x="575049" y="573291"/>
              <a:ext cx="78137" cy="78137"/>
            </a:xfrm>
            <a:prstGeom prst="ellipse"/>
            <a:solidFill>
              <a:schemeClr val="accent1">
                <a:alpha val="80000"/>
              </a:schemeClr>
            </a:solidFill>
          </p:spPr>
        </p:sp>
        <p:sp>
          <p:nvSpPr>
            <p:cNvPr id="35" name="AutoShape 35"/>
            <p:cNvSpPr/>
            <p:nvPr/>
          </p:nvSpPr>
          <p:spPr>
            <a:xfrm>
              <a:off x="689125" y="575007"/>
              <a:ext cx="74704" cy="74704"/>
            </a:xfrm>
            <a:prstGeom prst="ellipse"/>
            <a:solidFill>
              <a:schemeClr val="accent1">
                <a:alpha val="60000"/>
              </a:schemeClr>
            </a:solidFill>
          </p:spPr>
        </p:sp>
        <p:sp>
          <p:nvSpPr>
            <p:cNvPr id="36" name="AutoShape 36"/>
            <p:cNvSpPr/>
            <p:nvPr/>
          </p:nvSpPr>
          <p:spPr>
            <a:xfrm>
              <a:off x="799768" y="583977"/>
              <a:ext cx="69238" cy="69238"/>
            </a:xfrm>
            <a:prstGeom prst="ellipse"/>
            <a:solidFill>
              <a:schemeClr val="accent1">
                <a:alpha val="40000"/>
              </a:schemeClr>
            </a:solidFill>
          </p:spPr>
        </p:sp>
        <p:sp>
          <p:nvSpPr>
            <p:cNvPr id="37" name="AutoShape 37"/>
            <p:cNvSpPr/>
            <p:nvPr/>
          </p:nvSpPr>
          <p:spPr>
            <a:xfrm>
              <a:off x="904945" y="579844"/>
              <a:ext cx="65594" cy="65594"/>
            </a:xfrm>
            <a:prstGeom prst="ellipse"/>
            <a:solidFill>
              <a:schemeClr val="accent1">
                <a:alpha val="20000"/>
              </a:schemeClr>
            </a:solidFill>
          </p:spPr>
        </p:sp>
        <p:sp>
          <p:nvSpPr>
            <p:cNvPr id="38" name="AutoShape 38"/>
            <p:cNvSpPr/>
            <p:nvPr/>
          </p:nvSpPr>
          <p:spPr>
            <a:xfrm>
              <a:off x="454963" y="684489"/>
              <a:ext cx="84147" cy="84147"/>
            </a:xfrm>
            <a:prstGeom prst="ellipse"/>
            <a:solidFill>
              <a:schemeClr val="accent1">
                <a:alpha val="100000"/>
              </a:schemeClr>
            </a:solidFill>
          </p:spPr>
        </p:sp>
        <p:sp>
          <p:nvSpPr>
            <p:cNvPr id="39" name="AutoShape 39"/>
            <p:cNvSpPr/>
            <p:nvPr/>
          </p:nvSpPr>
          <p:spPr>
            <a:xfrm>
              <a:off x="575049" y="691064"/>
              <a:ext cx="78137" cy="78137"/>
            </a:xfrm>
            <a:prstGeom prst="ellipse"/>
            <a:solidFill>
              <a:schemeClr val="accent1">
                <a:alpha val="80000"/>
              </a:schemeClr>
            </a:solidFill>
          </p:spPr>
        </p:sp>
        <p:sp>
          <p:nvSpPr>
            <p:cNvPr id="40" name="AutoShape 40"/>
            <p:cNvSpPr/>
            <p:nvPr/>
          </p:nvSpPr>
          <p:spPr>
            <a:xfrm>
              <a:off x="689125" y="692781"/>
              <a:ext cx="74704" cy="74704"/>
            </a:xfrm>
            <a:prstGeom prst="ellipse"/>
            <a:solidFill>
              <a:schemeClr val="accent1">
                <a:alpha val="60000"/>
              </a:schemeClr>
            </a:solidFill>
          </p:spPr>
        </p:sp>
        <p:sp>
          <p:nvSpPr>
            <p:cNvPr id="41" name="AutoShape 41"/>
            <p:cNvSpPr/>
            <p:nvPr/>
          </p:nvSpPr>
          <p:spPr>
            <a:xfrm>
              <a:off x="799768" y="701751"/>
              <a:ext cx="69238" cy="69238"/>
            </a:xfrm>
            <a:prstGeom prst="ellipse"/>
            <a:solidFill>
              <a:schemeClr val="accent1">
                <a:alpha val="40000"/>
              </a:schemeClr>
            </a:solidFill>
          </p:spPr>
        </p:sp>
        <p:sp>
          <p:nvSpPr>
            <p:cNvPr id="42" name="AutoShape 42"/>
            <p:cNvSpPr/>
            <p:nvPr/>
          </p:nvSpPr>
          <p:spPr>
            <a:xfrm>
              <a:off x="904945" y="697618"/>
              <a:ext cx="65594" cy="65594"/>
            </a:xfrm>
            <a:prstGeom prst="ellipse"/>
            <a:solidFill>
              <a:schemeClr val="accent1">
                <a:alpha val="20000"/>
              </a:schemeClr>
            </a:solidFill>
          </p:spPr>
        </p:sp>
        <p:sp>
          <p:nvSpPr>
            <p:cNvPr id="43" name="TextBox 43"/>
            <p:cNvSpPr txBox="1"/>
            <p:nvPr/>
          </p:nvSpPr>
          <p:spPr>
            <a:xfrm>
              <a:off x="1094842" y="93878"/>
              <a:ext cx="10001250" cy="914400"/>
            </a:xfrm>
            <a:prstGeom prst="rect"/>
          </p:spPr>
          <p:txBody>
            <a:bodyPr vert="horz" wrap="square" lIns="123825" tIns="123825" rIns="57150" bIns="123825" rtlCol="0" anchor="t" anchorCtr="0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en-US" sz="3000" b="1" dirty="1">
                  <a:solidFill>
                    <a:schemeClr val="accent1">
                      <a:alpha val="100000"/>
                    </a:schemeClr>
                  </a:solidFill>
                  <a:latin typeface="Microsoft Yahei"/>
                  <a:ea typeface="Microsoft Yahei"/>
                  <a:cs typeface="Microsoft Yahei"/>
                </a:rPr>
                <a:t>市场营销策略</a:t>
              </a:r>
            </a:p>
          </p:txBody>
        </p:sp>
      </p:grpSp>
    </p:spTree>
  </p:cSld>
  <p:clrMapOvr>
    <a:masterClrMapping/>
  </p:clrMapOvr>
  <p:transition spd="fast"/>
  <p:timing>
    <p:tnLst>
      <p:par>
        <p:cTn id="1" restart="never" nodeType="tmRoot"/>
      </p:par>
    </p:tnLst>
  </p:timing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 name="">
    <p:bg>
      <p:bgPr>
        <a:blipFill dpi="0" rotWithShape="1">
          <a:blip r:embed="rId2">
            <a:alphaModFix/>
          </a:blip>
          <a:srcRect/>
          <a:stretch>
            <a:fillRect l="-47" r="-47"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990089" y="1514981"/>
            <a:ext cx="932011" cy="932011"/>
          </a:xfrm>
          <a:prstGeom prst="ellipse"/>
          <a:solidFill>
            <a:schemeClr val="accent1">
              <a:alpha val="100000"/>
            </a:schemeClr>
          </a:solidFill>
        </p:spPr>
      </p:sp>
      <p:sp>
        <p:nvSpPr>
          <p:cNvPr id="3" name="TextBox 3"/>
          <p:cNvSpPr txBox="1"/>
          <p:nvPr/>
        </p:nvSpPr>
        <p:spPr>
          <a:xfrm>
            <a:off x="990089" y="4677159"/>
            <a:ext cx="2409825" cy="1047750"/>
          </a:xfrm>
          <a:prstGeom prst="rect"/>
        </p:spPr>
        <p:txBody>
          <a:bodyPr vert="horz" wrap="square" lIns="114300" tIns="57150" rIns="114300" bIns="57150" rtlCol="0" anchor="t" anchorCtr="0">
            <a:spAutoFit/>
          </a:bodyPr>
          <a:lstStyle/>
          <a:p>
            <a:pPr algn="just">
              <a:lnSpc>
                <a:spcPct val="96000"/>
              </a:lnSpc>
            </a:pPr>
            <a:r>
              <a:rPr lang="en-US" sz="1500" dirty="1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通过调查、数据分析等方式，收集客户的基本信息和消费行为信息。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990089" y="3829496"/>
            <a:ext cx="2409825" cy="447675"/>
          </a:xfrm>
          <a:prstGeom prst="rect"/>
        </p:spPr>
        <p:txBody>
          <a:bodyPr vert="horz" wrap="square" lIns="114300" tIns="57150" rIns="114300" bIns="57150" rtlCol="0" anchor="t" anchorCtr="0">
            <a:spAutoFit/>
          </a:bodyPr>
          <a:lstStyle/>
          <a:p>
            <a:pPr>
              <a:lnSpc>
                <a:spcPct val="96000"/>
              </a:lnSpc>
            </a:pPr>
            <a:r>
              <a:rPr lang="en-US" sz="2025" b="1" dirty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客户信息收集</a:t>
            </a:r>
          </a:p>
        </p:txBody>
      </p:sp>
      <p:cxnSp>
        <p:nvCxnSpPr>
          <p:cNvPr id="5" name="Connector 5"/>
          <p:cNvCxnSpPr/>
          <p:nvPr/>
        </p:nvCxnSpPr>
        <p:spPr>
          <a:xfrm>
            <a:off x="1095003" y="4507169"/>
            <a:ext cx="2676821" cy="0"/>
          </a:xfrm>
          <a:prstGeom prst="line"/>
          <a:ln w="9525">
            <a:solidFill>
              <a:schemeClr val="accent1">
                <a:lumMod val="75000"/>
              </a:schemeClr>
            </a:solidFill>
            <a:prstDash val="solid"/>
            <a:headEnd type="none"/>
            <a:tailEnd type="none"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" name="Connector 6"/>
          <p:cNvCxnSpPr/>
          <p:nvPr/>
        </p:nvCxnSpPr>
        <p:spPr>
          <a:xfrm>
            <a:off x="3569918" y="4041523"/>
            <a:ext cx="207264" cy="0"/>
          </a:xfrm>
          <a:prstGeom prst="line"/>
          <a:ln w="38100">
            <a:solidFill>
              <a:schemeClr val="accent1"/>
            </a:solidFill>
            <a:prstDash val="solid"/>
            <a:headEnd type="none"/>
            <a:tailEnd type="none"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7" name="Freeform 7"/>
          <p:cNvSpPr/>
          <p:nvPr/>
        </p:nvSpPr>
        <p:spPr>
          <a:xfrm>
            <a:off x="3687773" y="3947812"/>
            <a:ext cx="151723" cy="187422"/>
          </a:xfrm>
          <a:custGeom>
            <a:rect l="l" t="t" r="r" b="b"/>
            <a:pathLst>
              <a:path w="1905000" h="1905000">
                <a:moveTo>
                  <a:pt x="0" y="0"/>
                </a:moveTo>
                <a:lnTo>
                  <a:pt x="762000" y="0"/>
                </a:lnTo>
                <a:lnTo>
                  <a:pt x="1905000" y="952500"/>
                </a:lnTo>
                <a:lnTo>
                  <a:pt x="762000" y="1905000"/>
                </a:lnTo>
                <a:lnTo>
                  <a:pt x="0" y="1905000"/>
                </a:lnTo>
                <a:lnTo>
                  <a:pt x="1143000" y="9525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100000"/>
            </a:schemeClr>
          </a:solidFill>
        </p:spPr>
      </p:sp>
      <p:sp>
        <p:nvSpPr>
          <p:cNvPr id="8" name="AutoShape 8"/>
          <p:cNvSpPr/>
          <p:nvPr/>
        </p:nvSpPr>
        <p:spPr>
          <a:xfrm>
            <a:off x="4671297" y="1454147"/>
            <a:ext cx="932011" cy="932011"/>
          </a:xfrm>
          <a:prstGeom prst="ellipse"/>
          <a:solidFill>
            <a:schemeClr val="accent2">
              <a:alpha val="100000"/>
            </a:schemeClr>
          </a:solidFill>
        </p:spPr>
      </p:sp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5039938" y="1393187"/>
            <a:ext cx="2231507" cy="2231507"/>
          </a:xfrm>
          <a:prstGeom prst="ellipse"/>
        </p:spPr>
      </p:pic>
      <p:sp>
        <p:nvSpPr>
          <p:cNvPr id="10" name="TextBox 10"/>
          <p:cNvSpPr txBox="1"/>
          <p:nvPr/>
        </p:nvSpPr>
        <p:spPr>
          <a:xfrm>
            <a:off x="4671297" y="3829496"/>
            <a:ext cx="2409825" cy="447675"/>
          </a:xfrm>
          <a:prstGeom prst="rect"/>
        </p:spPr>
        <p:txBody>
          <a:bodyPr vert="horz" wrap="square" lIns="114300" tIns="57150" rIns="114300" bIns="57150" rtlCol="0" anchor="t" anchorCtr="0">
            <a:spAutoFit/>
          </a:bodyPr>
          <a:lstStyle/>
          <a:p>
            <a:pPr>
              <a:lnSpc>
                <a:spcPct val="96000"/>
              </a:lnSpc>
            </a:pPr>
            <a:r>
              <a:rPr lang="en-US" sz="2025" b="1" dirty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客户体验优化</a:t>
            </a:r>
          </a:p>
        </p:txBody>
      </p:sp>
      <p:cxnSp>
        <p:nvCxnSpPr>
          <p:cNvPr id="11" name="Connector 11"/>
          <p:cNvCxnSpPr/>
          <p:nvPr/>
        </p:nvCxnSpPr>
        <p:spPr>
          <a:xfrm>
            <a:off x="4776211" y="4446335"/>
            <a:ext cx="2676821" cy="0"/>
          </a:xfrm>
          <a:prstGeom prst="line"/>
          <a:ln w="9525">
            <a:solidFill>
              <a:schemeClr val="accent2">
                <a:lumMod val="75000"/>
              </a:schemeClr>
            </a:solidFill>
            <a:prstDash val="solid"/>
            <a:headEnd type="none"/>
            <a:tailEnd type="none"/>
          </a:ln>
        </p:spPr>
        <p:style>
          <a:lnRef idx="0">
            <a:schemeClr val="accent2"/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</p:cxnSp>
      <p:cxnSp>
        <p:nvCxnSpPr>
          <p:cNvPr id="12" name="Connector 12"/>
          <p:cNvCxnSpPr/>
          <p:nvPr/>
        </p:nvCxnSpPr>
        <p:spPr>
          <a:xfrm>
            <a:off x="7251125" y="4041523"/>
            <a:ext cx="207264" cy="0"/>
          </a:xfrm>
          <a:prstGeom prst="line"/>
          <a:ln w="38100">
            <a:solidFill>
              <a:schemeClr val="accent2"/>
            </a:solidFill>
            <a:prstDash val="solid"/>
            <a:headEnd type="none"/>
            <a:tailEnd type="none"/>
          </a:ln>
        </p:spPr>
        <p:style>
          <a:lnRef idx="0">
            <a:schemeClr val="accent2"/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</p:cxnSp>
      <p:sp>
        <p:nvSpPr>
          <p:cNvPr id="13" name="Freeform 13"/>
          <p:cNvSpPr/>
          <p:nvPr/>
        </p:nvSpPr>
        <p:spPr>
          <a:xfrm>
            <a:off x="7368981" y="3947812"/>
            <a:ext cx="151723" cy="187422"/>
          </a:xfrm>
          <a:custGeom>
            <a:rect l="l" t="t" r="r" b="b"/>
            <a:pathLst>
              <a:path w="1905000" h="1905000">
                <a:moveTo>
                  <a:pt x="0" y="0"/>
                </a:moveTo>
                <a:lnTo>
                  <a:pt x="762000" y="0"/>
                </a:lnTo>
                <a:lnTo>
                  <a:pt x="1905000" y="952500"/>
                </a:lnTo>
                <a:lnTo>
                  <a:pt x="762000" y="1905000"/>
                </a:lnTo>
                <a:lnTo>
                  <a:pt x="0" y="1905000"/>
                </a:lnTo>
                <a:lnTo>
                  <a:pt x="1143000" y="9525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alpha val="100000"/>
            </a:schemeClr>
          </a:solidFill>
        </p:spPr>
      </p:sp>
      <p:sp>
        <p:nvSpPr>
          <p:cNvPr id="14" name="AutoShape 14"/>
          <p:cNvSpPr/>
          <p:nvPr/>
        </p:nvSpPr>
        <p:spPr>
          <a:xfrm>
            <a:off x="8373015" y="1454147"/>
            <a:ext cx="932011" cy="932011"/>
          </a:xfrm>
          <a:prstGeom prst="ellipse"/>
          <a:solidFill>
            <a:schemeClr val="accent1">
              <a:alpha val="100000"/>
            </a:schemeClr>
          </a:solidFill>
        </p:spPr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8741656" y="1393187"/>
            <a:ext cx="2231507" cy="2231507"/>
          </a:xfrm>
          <a:prstGeom prst="ellipse"/>
        </p:spPr>
      </p:pic>
      <p:sp>
        <p:nvSpPr>
          <p:cNvPr id="16" name="TextBox 16"/>
          <p:cNvSpPr txBox="1"/>
          <p:nvPr/>
        </p:nvSpPr>
        <p:spPr>
          <a:xfrm>
            <a:off x="8373015" y="3829496"/>
            <a:ext cx="2409825" cy="447675"/>
          </a:xfrm>
          <a:prstGeom prst="rect"/>
        </p:spPr>
        <p:txBody>
          <a:bodyPr vert="horz" wrap="square" lIns="114300" tIns="57150" rIns="114300" bIns="57150" rtlCol="0" anchor="t" anchorCtr="0">
            <a:spAutoFit/>
          </a:bodyPr>
          <a:lstStyle/>
          <a:p>
            <a:pPr>
              <a:lnSpc>
                <a:spcPct val="96000"/>
              </a:lnSpc>
            </a:pPr>
            <a:r>
              <a:rPr lang="en-US" sz="2025" b="1" dirty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客户忠诚度培养</a:t>
            </a:r>
          </a:p>
        </p:txBody>
      </p:sp>
      <p:cxnSp>
        <p:nvCxnSpPr>
          <p:cNvPr id="17" name="Connector 17"/>
          <p:cNvCxnSpPr/>
          <p:nvPr/>
        </p:nvCxnSpPr>
        <p:spPr>
          <a:xfrm>
            <a:off x="8477928" y="4446335"/>
            <a:ext cx="2676821" cy="0"/>
          </a:xfrm>
          <a:prstGeom prst="line"/>
          <a:ln w="9525">
            <a:solidFill>
              <a:schemeClr val="accent1">
                <a:lumMod val="75000"/>
              </a:schemeClr>
            </a:solidFill>
            <a:prstDash val="solid"/>
            <a:headEnd type="none"/>
            <a:tailEnd type="none"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8" name="Connector 18"/>
          <p:cNvCxnSpPr/>
          <p:nvPr/>
        </p:nvCxnSpPr>
        <p:spPr>
          <a:xfrm>
            <a:off x="10952843" y="4041523"/>
            <a:ext cx="207264" cy="0"/>
          </a:xfrm>
          <a:prstGeom prst="line"/>
          <a:ln w="38100">
            <a:solidFill>
              <a:schemeClr val="accent1"/>
            </a:solidFill>
            <a:prstDash val="solid"/>
            <a:headEnd type="none"/>
            <a:tailEnd type="none"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9" name="Freeform 19"/>
          <p:cNvSpPr/>
          <p:nvPr/>
        </p:nvSpPr>
        <p:spPr>
          <a:xfrm>
            <a:off x="11070699" y="3947812"/>
            <a:ext cx="151723" cy="187422"/>
          </a:xfrm>
          <a:custGeom>
            <a:rect l="l" t="t" r="r" b="b"/>
            <a:pathLst>
              <a:path w="1905000" h="1905000">
                <a:moveTo>
                  <a:pt x="0" y="0"/>
                </a:moveTo>
                <a:lnTo>
                  <a:pt x="762000" y="0"/>
                </a:lnTo>
                <a:lnTo>
                  <a:pt x="1905000" y="952500"/>
                </a:lnTo>
                <a:lnTo>
                  <a:pt x="762000" y="1905000"/>
                </a:lnTo>
                <a:lnTo>
                  <a:pt x="0" y="1905000"/>
                </a:lnTo>
                <a:lnTo>
                  <a:pt x="1143000" y="9525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100000"/>
            </a:schemeClr>
          </a:solidFill>
        </p:spPr>
      </p:sp>
      <p:pic>
        <p:nvPicPr>
          <p:cNvPr id="20" name="Picture 20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358558" y="1454147"/>
            <a:ext cx="2231507" cy="2231507"/>
          </a:xfrm>
          <a:prstGeom prst="ellipse"/>
        </p:spPr>
      </p:pic>
      <p:sp>
        <p:nvSpPr>
          <p:cNvPr id="21" name="TextBox 21"/>
          <p:cNvSpPr txBox="1"/>
          <p:nvPr/>
        </p:nvSpPr>
        <p:spPr>
          <a:xfrm>
            <a:off x="4671297" y="4677159"/>
            <a:ext cx="2409825" cy="1047750"/>
          </a:xfrm>
          <a:prstGeom prst="rect"/>
        </p:spPr>
        <p:txBody>
          <a:bodyPr vert="horz" wrap="square" lIns="114300" tIns="57150" rIns="114300" bIns="57150" rtlCol="0" anchor="t" anchorCtr="0">
            <a:spAutoFit/>
          </a:bodyPr>
          <a:lstStyle/>
          <a:p>
            <a:pPr algn="just">
              <a:lnSpc>
                <a:spcPct val="96000"/>
              </a:lnSpc>
            </a:pPr>
            <a:r>
              <a:rPr lang="en-US" sz="1500" dirty="1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关注客户需求，优化园区设施、活动和服务，提高客户满意度。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8373015" y="4677159"/>
            <a:ext cx="2409825" cy="1047750"/>
          </a:xfrm>
          <a:prstGeom prst="rect"/>
        </p:spPr>
        <p:txBody>
          <a:bodyPr vert="horz" wrap="square" lIns="114300" tIns="57150" rIns="114300" bIns="57150" rtlCol="0" anchor="t" anchorCtr="0">
            <a:spAutoFit/>
          </a:bodyPr>
          <a:lstStyle/>
          <a:p>
            <a:pPr algn="just">
              <a:lnSpc>
                <a:spcPct val="96000"/>
              </a:lnSpc>
            </a:pPr>
            <a:r>
              <a:rPr lang="en-US" sz="1500" dirty="1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通过会员制度、积分奖励等方式，培养客户忠诚度，增加客户复游率。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8392065" y="1604894"/>
            <a:ext cx="581025" cy="457200"/>
          </a:xfrm>
          <a:prstGeom prst="rect"/>
        </p:spPr>
        <p:txBody>
          <a:bodyPr vert="horz" wrap="square" lIns="114300" tIns="57150" rIns="114300" bIns="57150" rtlCol="0" anchor="ctr" anchorCtr="1">
            <a:spAutoFit/>
          </a:bodyPr>
          <a:lstStyle/>
          <a:p>
            <a:pPr algn="ctr">
              <a:lnSpc>
                <a:spcPct val="100000"/>
              </a:lnSpc>
              <a:spcBef>
                <a:spcPts val="450"/>
              </a:spcBef>
            </a:pPr>
            <a:r>
              <a:rPr lang="en-US" sz="2025" b="1" dirty="1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03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4690347" y="1604894"/>
            <a:ext cx="578298" cy="437007"/>
          </a:xfrm>
          <a:prstGeom prst="rect"/>
        </p:spPr>
        <p:txBody>
          <a:bodyPr vert="horz" wrap="square" lIns="114300" tIns="57150" rIns="114300" bIns="57150" rtlCol="0" anchor="ctr" anchorCtr="1">
            <a:spAutoFit/>
          </a:bodyPr>
          <a:lstStyle/>
          <a:p>
            <a:pPr>
              <a:lnSpc>
                <a:spcPct val="100000"/>
              </a:lnSpc>
              <a:spcBef>
                <a:spcPts val="450"/>
              </a:spcBef>
            </a:pPr>
            <a:r>
              <a:rPr lang="en-US" sz="2025" b="1" dirty="1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02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980564" y="1604894"/>
            <a:ext cx="581025" cy="457200"/>
          </a:xfrm>
          <a:prstGeom prst="rect"/>
        </p:spPr>
        <p:txBody>
          <a:bodyPr vert="horz" wrap="square" lIns="114300" tIns="57150" rIns="114300" bIns="57150" rtlCol="0" anchor="ctr" anchorCtr="1">
            <a:spAutoFit/>
          </a:bodyPr>
          <a:lstStyle/>
          <a:p>
            <a:pPr algn="ctr">
              <a:lnSpc>
                <a:spcPct val="100000"/>
              </a:lnSpc>
              <a:spcBef>
                <a:spcPts val="450"/>
              </a:spcBef>
            </a:pPr>
            <a:r>
              <a:rPr lang="en-US" sz="2025" b="1" dirty="1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01</a:t>
            </a:r>
          </a:p>
        </p:txBody>
      </p:sp>
      <p:grpSp>
        <p:nvGrpSpPr>
          <p:cNvPr id="26" name="Group 26"/>
          <p:cNvGrpSpPr/>
          <p:nvPr/>
        </p:nvGrpSpPr>
        <p:grpSpPr>
          <a:xfrm>
            <a:off x="454963" y="93878"/>
            <a:ext cx="10641129" cy="914400"/>
            <a:chOff x="454963" y="93878"/>
            <a:chExt cx="10641129" cy="914400"/>
          </a:xfrm>
        </p:grpSpPr>
        <p:sp>
          <p:nvSpPr>
            <p:cNvPr id="27" name="AutoShape 27"/>
            <p:cNvSpPr/>
            <p:nvPr/>
          </p:nvSpPr>
          <p:spPr>
            <a:xfrm>
              <a:off x="454963" y="331168"/>
              <a:ext cx="84147" cy="84147"/>
            </a:xfrm>
            <a:prstGeom prst="ellipse"/>
            <a:solidFill>
              <a:schemeClr val="accent1">
                <a:alpha val="100000"/>
              </a:schemeClr>
            </a:solidFill>
          </p:spPr>
        </p:sp>
        <p:sp>
          <p:nvSpPr>
            <p:cNvPr id="28" name="AutoShape 28"/>
            <p:cNvSpPr/>
            <p:nvPr/>
          </p:nvSpPr>
          <p:spPr>
            <a:xfrm>
              <a:off x="575049" y="337743"/>
              <a:ext cx="78137" cy="78137"/>
            </a:xfrm>
            <a:prstGeom prst="ellipse"/>
            <a:solidFill>
              <a:schemeClr val="accent1">
                <a:alpha val="80000"/>
              </a:schemeClr>
            </a:solidFill>
          </p:spPr>
        </p:sp>
        <p:sp>
          <p:nvSpPr>
            <p:cNvPr id="29" name="AutoShape 29"/>
            <p:cNvSpPr/>
            <p:nvPr/>
          </p:nvSpPr>
          <p:spPr>
            <a:xfrm>
              <a:off x="689125" y="339460"/>
              <a:ext cx="74704" cy="74704"/>
            </a:xfrm>
            <a:prstGeom prst="ellipse"/>
            <a:solidFill>
              <a:schemeClr val="accent1">
                <a:alpha val="60000"/>
              </a:schemeClr>
            </a:solidFill>
          </p:spPr>
        </p:sp>
        <p:sp>
          <p:nvSpPr>
            <p:cNvPr id="30" name="AutoShape 30"/>
            <p:cNvSpPr/>
            <p:nvPr/>
          </p:nvSpPr>
          <p:spPr>
            <a:xfrm>
              <a:off x="799768" y="348430"/>
              <a:ext cx="69238" cy="69238"/>
            </a:xfrm>
            <a:prstGeom prst="ellipse"/>
            <a:solidFill>
              <a:schemeClr val="accent1">
                <a:alpha val="40000"/>
              </a:schemeClr>
            </a:solidFill>
          </p:spPr>
        </p:sp>
        <p:sp>
          <p:nvSpPr>
            <p:cNvPr id="31" name="AutoShape 31"/>
            <p:cNvSpPr/>
            <p:nvPr/>
          </p:nvSpPr>
          <p:spPr>
            <a:xfrm>
              <a:off x="904945" y="344297"/>
              <a:ext cx="65594" cy="65594"/>
            </a:xfrm>
            <a:prstGeom prst="ellipse"/>
            <a:solidFill>
              <a:schemeClr val="accent1">
                <a:alpha val="20000"/>
              </a:schemeClr>
            </a:solidFill>
          </p:spPr>
        </p:sp>
        <p:sp>
          <p:nvSpPr>
            <p:cNvPr id="32" name="AutoShape 32"/>
            <p:cNvSpPr/>
            <p:nvPr/>
          </p:nvSpPr>
          <p:spPr>
            <a:xfrm>
              <a:off x="454963" y="448942"/>
              <a:ext cx="84147" cy="84147"/>
            </a:xfrm>
            <a:prstGeom prst="ellipse"/>
            <a:solidFill>
              <a:schemeClr val="accent1">
                <a:alpha val="100000"/>
              </a:schemeClr>
            </a:solidFill>
          </p:spPr>
        </p:sp>
        <p:sp>
          <p:nvSpPr>
            <p:cNvPr id="33" name="AutoShape 33"/>
            <p:cNvSpPr/>
            <p:nvPr/>
          </p:nvSpPr>
          <p:spPr>
            <a:xfrm>
              <a:off x="575049" y="455517"/>
              <a:ext cx="78137" cy="78137"/>
            </a:xfrm>
            <a:prstGeom prst="ellipse"/>
            <a:solidFill>
              <a:schemeClr val="accent1">
                <a:alpha val="80000"/>
              </a:schemeClr>
            </a:solidFill>
          </p:spPr>
        </p:sp>
        <p:sp>
          <p:nvSpPr>
            <p:cNvPr id="34" name="AutoShape 34"/>
            <p:cNvSpPr/>
            <p:nvPr/>
          </p:nvSpPr>
          <p:spPr>
            <a:xfrm>
              <a:off x="689125" y="457233"/>
              <a:ext cx="74704" cy="74704"/>
            </a:xfrm>
            <a:prstGeom prst="ellipse"/>
            <a:solidFill>
              <a:schemeClr val="accent1">
                <a:alpha val="60000"/>
              </a:schemeClr>
            </a:solidFill>
          </p:spPr>
        </p:sp>
        <p:sp>
          <p:nvSpPr>
            <p:cNvPr id="35" name="AutoShape 35"/>
            <p:cNvSpPr/>
            <p:nvPr/>
          </p:nvSpPr>
          <p:spPr>
            <a:xfrm>
              <a:off x="799768" y="466203"/>
              <a:ext cx="69238" cy="69238"/>
            </a:xfrm>
            <a:prstGeom prst="ellipse"/>
            <a:solidFill>
              <a:schemeClr val="accent1">
                <a:alpha val="40000"/>
              </a:schemeClr>
            </a:solidFill>
          </p:spPr>
        </p:sp>
        <p:sp>
          <p:nvSpPr>
            <p:cNvPr id="36" name="AutoShape 36"/>
            <p:cNvSpPr/>
            <p:nvPr/>
          </p:nvSpPr>
          <p:spPr>
            <a:xfrm>
              <a:off x="904945" y="462070"/>
              <a:ext cx="65594" cy="65594"/>
            </a:xfrm>
            <a:prstGeom prst="ellipse"/>
            <a:solidFill>
              <a:schemeClr val="accent1">
                <a:alpha val="20000"/>
              </a:schemeClr>
            </a:solidFill>
          </p:spPr>
        </p:sp>
        <p:sp>
          <p:nvSpPr>
            <p:cNvPr id="37" name="AutoShape 37"/>
            <p:cNvSpPr/>
            <p:nvPr/>
          </p:nvSpPr>
          <p:spPr>
            <a:xfrm>
              <a:off x="454963" y="566715"/>
              <a:ext cx="84147" cy="84147"/>
            </a:xfrm>
            <a:prstGeom prst="ellipse"/>
            <a:solidFill>
              <a:schemeClr val="accent1">
                <a:alpha val="100000"/>
              </a:schemeClr>
            </a:solidFill>
          </p:spPr>
        </p:sp>
        <p:sp>
          <p:nvSpPr>
            <p:cNvPr id="38" name="AutoShape 38"/>
            <p:cNvSpPr/>
            <p:nvPr/>
          </p:nvSpPr>
          <p:spPr>
            <a:xfrm>
              <a:off x="575049" y="573291"/>
              <a:ext cx="78137" cy="78137"/>
            </a:xfrm>
            <a:prstGeom prst="ellipse"/>
            <a:solidFill>
              <a:schemeClr val="accent1">
                <a:alpha val="80000"/>
              </a:schemeClr>
            </a:solidFill>
          </p:spPr>
        </p:sp>
        <p:sp>
          <p:nvSpPr>
            <p:cNvPr id="39" name="AutoShape 39"/>
            <p:cNvSpPr/>
            <p:nvPr/>
          </p:nvSpPr>
          <p:spPr>
            <a:xfrm>
              <a:off x="689125" y="575007"/>
              <a:ext cx="74704" cy="74704"/>
            </a:xfrm>
            <a:prstGeom prst="ellipse"/>
            <a:solidFill>
              <a:schemeClr val="accent1">
                <a:alpha val="60000"/>
              </a:schemeClr>
            </a:solidFill>
          </p:spPr>
        </p:sp>
        <p:sp>
          <p:nvSpPr>
            <p:cNvPr id="40" name="AutoShape 40"/>
            <p:cNvSpPr/>
            <p:nvPr/>
          </p:nvSpPr>
          <p:spPr>
            <a:xfrm>
              <a:off x="799768" y="583977"/>
              <a:ext cx="69238" cy="69238"/>
            </a:xfrm>
            <a:prstGeom prst="ellipse"/>
            <a:solidFill>
              <a:schemeClr val="accent1">
                <a:alpha val="40000"/>
              </a:schemeClr>
            </a:solidFill>
          </p:spPr>
        </p:sp>
        <p:sp>
          <p:nvSpPr>
            <p:cNvPr id="41" name="AutoShape 41"/>
            <p:cNvSpPr/>
            <p:nvPr/>
          </p:nvSpPr>
          <p:spPr>
            <a:xfrm>
              <a:off x="904945" y="579844"/>
              <a:ext cx="65594" cy="65594"/>
            </a:xfrm>
            <a:prstGeom prst="ellipse"/>
            <a:solidFill>
              <a:schemeClr val="accent1">
                <a:alpha val="20000"/>
              </a:schemeClr>
            </a:solidFill>
          </p:spPr>
        </p:sp>
        <p:sp>
          <p:nvSpPr>
            <p:cNvPr id="42" name="AutoShape 42"/>
            <p:cNvSpPr/>
            <p:nvPr/>
          </p:nvSpPr>
          <p:spPr>
            <a:xfrm>
              <a:off x="454963" y="684489"/>
              <a:ext cx="84147" cy="84147"/>
            </a:xfrm>
            <a:prstGeom prst="ellipse"/>
            <a:solidFill>
              <a:schemeClr val="accent1">
                <a:alpha val="100000"/>
              </a:schemeClr>
            </a:solidFill>
          </p:spPr>
        </p:sp>
        <p:sp>
          <p:nvSpPr>
            <p:cNvPr id="43" name="AutoShape 43"/>
            <p:cNvSpPr/>
            <p:nvPr/>
          </p:nvSpPr>
          <p:spPr>
            <a:xfrm>
              <a:off x="575049" y="691064"/>
              <a:ext cx="78137" cy="78137"/>
            </a:xfrm>
            <a:prstGeom prst="ellipse"/>
            <a:solidFill>
              <a:schemeClr val="accent1">
                <a:alpha val="80000"/>
              </a:schemeClr>
            </a:solidFill>
          </p:spPr>
        </p:sp>
        <p:sp>
          <p:nvSpPr>
            <p:cNvPr id="44" name="AutoShape 44"/>
            <p:cNvSpPr/>
            <p:nvPr/>
          </p:nvSpPr>
          <p:spPr>
            <a:xfrm>
              <a:off x="689125" y="692781"/>
              <a:ext cx="74704" cy="74704"/>
            </a:xfrm>
            <a:prstGeom prst="ellipse"/>
            <a:solidFill>
              <a:schemeClr val="accent1">
                <a:alpha val="60000"/>
              </a:schemeClr>
            </a:solidFill>
          </p:spPr>
        </p:sp>
        <p:sp>
          <p:nvSpPr>
            <p:cNvPr id="45" name="AutoShape 45"/>
            <p:cNvSpPr/>
            <p:nvPr/>
          </p:nvSpPr>
          <p:spPr>
            <a:xfrm>
              <a:off x="799768" y="701751"/>
              <a:ext cx="69238" cy="69238"/>
            </a:xfrm>
            <a:prstGeom prst="ellipse"/>
            <a:solidFill>
              <a:schemeClr val="accent1">
                <a:alpha val="40000"/>
              </a:schemeClr>
            </a:solidFill>
          </p:spPr>
        </p:sp>
        <p:sp>
          <p:nvSpPr>
            <p:cNvPr id="46" name="AutoShape 46"/>
            <p:cNvSpPr/>
            <p:nvPr/>
          </p:nvSpPr>
          <p:spPr>
            <a:xfrm>
              <a:off x="904945" y="697618"/>
              <a:ext cx="65594" cy="65594"/>
            </a:xfrm>
            <a:prstGeom prst="ellipse"/>
            <a:solidFill>
              <a:schemeClr val="accent1">
                <a:alpha val="20000"/>
              </a:schemeClr>
            </a:solidFill>
          </p:spPr>
        </p:sp>
        <p:sp>
          <p:nvSpPr>
            <p:cNvPr id="47" name="TextBox 47"/>
            <p:cNvSpPr txBox="1"/>
            <p:nvPr/>
          </p:nvSpPr>
          <p:spPr>
            <a:xfrm>
              <a:off x="1094842" y="93878"/>
              <a:ext cx="10001250" cy="914400"/>
            </a:xfrm>
            <a:prstGeom prst="rect"/>
          </p:spPr>
          <p:txBody>
            <a:bodyPr vert="horz" wrap="square" lIns="123825" tIns="123825" rIns="57150" bIns="123825" rtlCol="0" anchor="t" anchorCtr="0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en-US" sz="3000" b="1" dirty="1">
                  <a:solidFill>
                    <a:schemeClr val="accent1">
                      <a:alpha val="100000"/>
                    </a:schemeClr>
                  </a:solidFill>
                  <a:latin typeface="Microsoft Yahei"/>
                  <a:ea typeface="Microsoft Yahei"/>
                  <a:cs typeface="Microsoft Yahei"/>
                </a:rPr>
                <a:t>客户关系管理</a:t>
              </a:r>
            </a:p>
          </p:txBody>
        </p:sp>
      </p:grpSp>
    </p:spTree>
  </p:cSld>
  <p:clrMapOvr>
    <a:masterClrMapping/>
  </p:clrMapOvr>
  <p:transition spd="fast"/>
  <p:timing>
    <p:tnLst>
      <p:par>
        <p:cTn id="1" restart="never" nodeType="tmRoot"/>
      </p:par>
    </p:tnLst>
  </p:timing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 name="">
    <p:bg>
      <p:bgPr>
        <a:blipFill dpi="0" rotWithShape="1">
          <a:blip r:embed="rId2">
            <a:alphaModFix/>
          </a:blip>
          <a:srcRect/>
          <a:stretch>
            <a:fillRect l="-47" r="-47"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Connector 2"/>
          <p:cNvCxnSpPr/>
          <p:nvPr/>
        </p:nvCxnSpPr>
        <p:spPr>
          <a:xfrm flipV="1">
            <a:off x="1296416" y="4399620"/>
            <a:ext cx="2492359" cy="4740"/>
          </a:xfrm>
          <a:prstGeom prst="line"/>
          <a:ln w="9525">
            <a:solidFill>
              <a:schemeClr val="accent1"/>
            </a:solidFill>
            <a:prstDash val="solid"/>
            <a:headEnd type="none"/>
            <a:tailEnd type="none"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" name="AutoShape 3"/>
          <p:cNvSpPr/>
          <p:nvPr/>
        </p:nvSpPr>
        <p:spPr>
          <a:xfrm rot="-3859086" flipV="1">
            <a:off x="1527125" y="1469413"/>
            <a:ext cx="2109431" cy="2217572"/>
          </a:xfrm>
          <a:prstGeom prst="parallelogram">
            <a:avLst>
              <a:gd name="adj" fmla="val 54601"/>
            </a:avLst>
          </a:prstGeom>
          <a:solidFill>
            <a:schemeClr val="accent1">
              <a:alpha val="100000"/>
            </a:schemeClr>
          </a:solidFill>
        </p:spPr>
      </p:sp>
      <p:sp>
        <p:nvSpPr>
          <p:cNvPr id="4" name="TextBox 4"/>
          <p:cNvSpPr txBox="1"/>
          <p:nvPr/>
        </p:nvSpPr>
        <p:spPr>
          <a:xfrm>
            <a:off x="1338084" y="4590395"/>
            <a:ext cx="2450691" cy="1287399"/>
          </a:xfrm>
          <a:prstGeom prst="rect"/>
        </p:spPr>
        <p:txBody>
          <a:bodyPr vert="horz" wrap="square" lIns="114300" tIns="57150" rIns="114300" bIns="57150" rtlCol="0" anchor="t" anchorCtr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sz="1500" dirty="1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合理配置员工岗位，加强员工培训和激励，提高员工工作效率和服务质量。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 l="16625" r="16625"/>
          <a:stretch>
            <a:fillRect/>
          </a:stretch>
        </p:blipFill>
        <p:spPr>
          <a:xfrm>
            <a:off x="1632387" y="1536628"/>
            <a:ext cx="1898907" cy="1898907"/>
          </a:xfrm>
          <a:prstGeom prst="ellipse"/>
        </p:spPr>
      </p:pic>
      <p:sp>
        <p:nvSpPr>
          <p:cNvPr id="6" name="AutoShape 6"/>
          <p:cNvSpPr/>
          <p:nvPr/>
        </p:nvSpPr>
        <p:spPr>
          <a:xfrm rot="-3859086" flipV="1">
            <a:off x="5041284" y="1457221"/>
            <a:ext cx="2109431" cy="2217572"/>
          </a:xfrm>
          <a:prstGeom prst="parallelogram">
            <a:avLst>
              <a:gd name="adj" fmla="val 54601"/>
            </a:avLst>
          </a:prstGeom>
          <a:solidFill>
            <a:schemeClr val="accent2">
              <a:alpha val="100000"/>
            </a:schemeClr>
          </a:solidFill>
        </p:spPr>
      </p:sp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rcRect l="16667" r="16667"/>
          <a:stretch>
            <a:fillRect/>
          </a:stretch>
        </p:blipFill>
        <p:spPr>
          <a:xfrm>
            <a:off x="5146546" y="1536628"/>
            <a:ext cx="1898907" cy="1898907"/>
          </a:xfrm>
          <a:prstGeom prst="ellipse"/>
        </p:spPr>
      </p:pic>
      <p:sp>
        <p:nvSpPr>
          <p:cNvPr id="8" name="AutoShape 8"/>
          <p:cNvSpPr/>
          <p:nvPr/>
        </p:nvSpPr>
        <p:spPr>
          <a:xfrm rot="-3859086" flipV="1">
            <a:off x="8711366" y="1419290"/>
            <a:ext cx="2109431" cy="2217572"/>
          </a:xfrm>
          <a:prstGeom prst="parallelogram">
            <a:avLst>
              <a:gd name="adj" fmla="val 54601"/>
            </a:avLst>
          </a:prstGeom>
          <a:solidFill>
            <a:schemeClr val="accent1">
              <a:alpha val="100000"/>
            </a:schemeClr>
          </a:solidFill>
        </p:spPr>
      </p:sp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8816628" y="1536628"/>
            <a:ext cx="1898907" cy="1898907"/>
          </a:xfrm>
          <a:prstGeom prst="ellipse"/>
        </p:spPr>
      </p:pic>
      <p:sp>
        <p:nvSpPr>
          <p:cNvPr id="10" name="TextBox 10"/>
          <p:cNvSpPr txBox="1"/>
          <p:nvPr/>
        </p:nvSpPr>
        <p:spPr>
          <a:xfrm>
            <a:off x="1238761" y="3746205"/>
            <a:ext cx="2971800" cy="495300"/>
          </a:xfrm>
          <a:prstGeom prst="rect"/>
        </p:spPr>
        <p:txBody>
          <a:bodyPr vert="horz" wrap="square" lIns="114300" tIns="57150" rIns="114300" bIns="57150" rtlCol="0" anchor="t" anchorCtr="0">
            <a:spAutoFit/>
          </a:bodyPr>
          <a:lstStyle/>
          <a:p>
            <a:pPr>
              <a:lnSpc>
                <a:spcPct val="96000"/>
              </a:lnSpc>
            </a:pPr>
            <a:r>
              <a:rPr lang="en-US" sz="2325" b="1" dirty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人力资源管理</a:t>
            </a:r>
          </a:p>
        </p:txBody>
      </p:sp>
      <p:sp>
        <p:nvSpPr>
          <p:cNvPr id="11" name="AutoShape 11"/>
          <p:cNvSpPr/>
          <p:nvPr/>
        </p:nvSpPr>
        <p:spPr>
          <a:xfrm>
            <a:off x="1235229" y="4350852"/>
            <a:ext cx="97536" cy="97536"/>
          </a:xfrm>
          <a:prstGeom prst="ellipse"/>
          <a:solidFill>
            <a:schemeClr val="accent1">
              <a:alpha val="100000"/>
            </a:schemeClr>
          </a:solidFill>
        </p:spPr>
      </p:sp>
      <p:sp>
        <p:nvSpPr>
          <p:cNvPr id="12" name="AutoShape 12"/>
          <p:cNvSpPr/>
          <p:nvPr/>
        </p:nvSpPr>
        <p:spPr>
          <a:xfrm>
            <a:off x="3788775" y="4350852"/>
            <a:ext cx="97536" cy="97536"/>
          </a:xfrm>
          <a:prstGeom prst="ellipse"/>
          <a:solidFill>
            <a:schemeClr val="accent1">
              <a:alpha val="100000"/>
            </a:schemeClr>
          </a:solidFill>
        </p:spPr>
      </p:sp>
      <p:cxnSp>
        <p:nvCxnSpPr>
          <p:cNvPr id="13" name="Connector 13"/>
          <p:cNvCxnSpPr/>
          <p:nvPr/>
        </p:nvCxnSpPr>
        <p:spPr>
          <a:xfrm flipV="1">
            <a:off x="4700847" y="4399620"/>
            <a:ext cx="2492359" cy="4740"/>
          </a:xfrm>
          <a:prstGeom prst="line"/>
          <a:ln w="9525">
            <a:solidFill>
              <a:schemeClr val="accent2"/>
            </a:solidFill>
            <a:prstDash val="solid"/>
            <a:headEnd type="none"/>
            <a:tailEnd type="none"/>
          </a:ln>
        </p:spPr>
        <p:style>
          <a:lnRef idx="0">
            <a:schemeClr val="accent2"/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</p:cxnSp>
      <p:sp>
        <p:nvSpPr>
          <p:cNvPr id="14" name="TextBox 14"/>
          <p:cNvSpPr txBox="1"/>
          <p:nvPr/>
        </p:nvSpPr>
        <p:spPr>
          <a:xfrm>
            <a:off x="4742516" y="4590395"/>
            <a:ext cx="2450691" cy="1287399"/>
          </a:xfrm>
          <a:prstGeom prst="rect"/>
        </p:spPr>
        <p:txBody>
          <a:bodyPr vert="horz" wrap="square" lIns="114300" tIns="57150" rIns="114300" bIns="57150" rtlCol="0" anchor="t" anchorCtr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sz="1500" dirty="1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制定预算和财务计划，监控收入和支出，确保乐园的财务稳定和盈利。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643192" y="3746205"/>
            <a:ext cx="2952750" cy="495300"/>
          </a:xfrm>
          <a:prstGeom prst="rect"/>
        </p:spPr>
        <p:txBody>
          <a:bodyPr vert="horz" wrap="square" lIns="114300" tIns="57150" rIns="114300" bIns="57150" rtlCol="0" anchor="t" anchorCtr="0">
            <a:spAutoFit/>
          </a:bodyPr>
          <a:lstStyle/>
          <a:p>
            <a:pPr>
              <a:lnSpc>
                <a:spcPct val="96000"/>
              </a:lnSpc>
            </a:pPr>
            <a:r>
              <a:rPr lang="en-US" sz="2325" b="1" dirty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财务管理</a:t>
            </a:r>
          </a:p>
        </p:txBody>
      </p:sp>
      <p:sp>
        <p:nvSpPr>
          <p:cNvPr id="16" name="AutoShape 16"/>
          <p:cNvSpPr/>
          <p:nvPr/>
        </p:nvSpPr>
        <p:spPr>
          <a:xfrm>
            <a:off x="4639660" y="4350852"/>
            <a:ext cx="97536" cy="97536"/>
          </a:xfrm>
          <a:prstGeom prst="ellipse"/>
          <a:solidFill>
            <a:schemeClr val="accent2">
              <a:alpha val="100000"/>
            </a:schemeClr>
          </a:solidFill>
        </p:spPr>
      </p:sp>
      <p:sp>
        <p:nvSpPr>
          <p:cNvPr id="17" name="AutoShape 17"/>
          <p:cNvSpPr/>
          <p:nvPr/>
        </p:nvSpPr>
        <p:spPr>
          <a:xfrm>
            <a:off x="7193207" y="4350852"/>
            <a:ext cx="97536" cy="97536"/>
          </a:xfrm>
          <a:prstGeom prst="ellipse"/>
          <a:solidFill>
            <a:schemeClr val="accent2">
              <a:alpha val="100000"/>
            </a:schemeClr>
          </a:solidFill>
        </p:spPr>
      </p:sp>
      <p:cxnSp>
        <p:nvCxnSpPr>
          <p:cNvPr id="18" name="Connector 18"/>
          <p:cNvCxnSpPr/>
          <p:nvPr/>
        </p:nvCxnSpPr>
        <p:spPr>
          <a:xfrm flipV="1">
            <a:off x="8370929" y="4399620"/>
            <a:ext cx="2492359" cy="4740"/>
          </a:xfrm>
          <a:prstGeom prst="line"/>
          <a:ln w="9525">
            <a:solidFill>
              <a:schemeClr val="accent1"/>
            </a:solidFill>
            <a:prstDash val="solid"/>
            <a:headEnd type="none"/>
            <a:tailEnd type="none"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9" name="TextBox 19"/>
          <p:cNvSpPr txBox="1"/>
          <p:nvPr/>
        </p:nvSpPr>
        <p:spPr>
          <a:xfrm>
            <a:off x="8412597" y="4590395"/>
            <a:ext cx="2450691" cy="1287399"/>
          </a:xfrm>
          <a:prstGeom prst="rect"/>
        </p:spPr>
        <p:txBody>
          <a:bodyPr vert="horz" wrap="square" lIns="114300" tIns="57150" rIns="114300" bIns="57150" rtlCol="0" anchor="t" anchorCtr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sz="1500" dirty="1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定期检查和维护园区设施，确保设施的安全和正常运行。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8313274" y="3746205"/>
            <a:ext cx="3019425" cy="495300"/>
          </a:xfrm>
          <a:prstGeom prst="rect"/>
        </p:spPr>
        <p:txBody>
          <a:bodyPr vert="horz" wrap="square" lIns="114300" tIns="57150" rIns="114300" bIns="57150" rtlCol="0" anchor="t" anchorCtr="0">
            <a:spAutoFit/>
          </a:bodyPr>
          <a:lstStyle/>
          <a:p>
            <a:pPr>
              <a:lnSpc>
                <a:spcPct val="96000"/>
              </a:lnSpc>
            </a:pPr>
            <a:r>
              <a:rPr lang="en-US" sz="2325" b="1" dirty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设施维护与管理</a:t>
            </a:r>
          </a:p>
        </p:txBody>
      </p:sp>
      <p:sp>
        <p:nvSpPr>
          <p:cNvPr id="21" name="AutoShape 21"/>
          <p:cNvSpPr/>
          <p:nvPr/>
        </p:nvSpPr>
        <p:spPr>
          <a:xfrm>
            <a:off x="8309741" y="4350852"/>
            <a:ext cx="97536" cy="97536"/>
          </a:xfrm>
          <a:prstGeom prst="ellipse"/>
          <a:solidFill>
            <a:schemeClr val="accent1">
              <a:alpha val="100000"/>
            </a:schemeClr>
          </a:solidFill>
        </p:spPr>
      </p:sp>
      <p:sp>
        <p:nvSpPr>
          <p:cNvPr id="22" name="AutoShape 22"/>
          <p:cNvSpPr/>
          <p:nvPr/>
        </p:nvSpPr>
        <p:spPr>
          <a:xfrm>
            <a:off x="10863288" y="4350852"/>
            <a:ext cx="97536" cy="97536"/>
          </a:xfrm>
          <a:prstGeom prst="ellipse"/>
          <a:solidFill>
            <a:schemeClr val="accent1">
              <a:alpha val="100000"/>
            </a:schemeClr>
          </a:solidFill>
        </p:spPr>
      </p:sp>
      <p:grpSp>
        <p:nvGrpSpPr>
          <p:cNvPr id="23" name="Group 23"/>
          <p:cNvGrpSpPr/>
          <p:nvPr/>
        </p:nvGrpSpPr>
        <p:grpSpPr>
          <a:xfrm>
            <a:off x="454963" y="93878"/>
            <a:ext cx="10641129" cy="914400"/>
            <a:chOff x="454963" y="93878"/>
            <a:chExt cx="10641129" cy="914400"/>
          </a:xfrm>
        </p:grpSpPr>
        <p:sp>
          <p:nvSpPr>
            <p:cNvPr id="24" name="AutoShape 24"/>
            <p:cNvSpPr/>
            <p:nvPr/>
          </p:nvSpPr>
          <p:spPr>
            <a:xfrm>
              <a:off x="454963" y="331168"/>
              <a:ext cx="84147" cy="84147"/>
            </a:xfrm>
            <a:prstGeom prst="ellipse"/>
            <a:solidFill>
              <a:schemeClr val="accent1">
                <a:alpha val="100000"/>
              </a:schemeClr>
            </a:solidFill>
          </p:spPr>
        </p:sp>
        <p:sp>
          <p:nvSpPr>
            <p:cNvPr id="25" name="AutoShape 25"/>
            <p:cNvSpPr/>
            <p:nvPr/>
          </p:nvSpPr>
          <p:spPr>
            <a:xfrm>
              <a:off x="575049" y="337743"/>
              <a:ext cx="78137" cy="78137"/>
            </a:xfrm>
            <a:prstGeom prst="ellipse"/>
            <a:solidFill>
              <a:schemeClr val="accent1">
                <a:alpha val="80000"/>
              </a:schemeClr>
            </a:solidFill>
          </p:spPr>
        </p:sp>
        <p:sp>
          <p:nvSpPr>
            <p:cNvPr id="26" name="AutoShape 26"/>
            <p:cNvSpPr/>
            <p:nvPr/>
          </p:nvSpPr>
          <p:spPr>
            <a:xfrm>
              <a:off x="689125" y="339460"/>
              <a:ext cx="74704" cy="74704"/>
            </a:xfrm>
            <a:prstGeom prst="ellipse"/>
            <a:solidFill>
              <a:schemeClr val="accent1">
                <a:alpha val="60000"/>
              </a:schemeClr>
            </a:solidFill>
          </p:spPr>
        </p:sp>
        <p:sp>
          <p:nvSpPr>
            <p:cNvPr id="27" name="AutoShape 27"/>
            <p:cNvSpPr/>
            <p:nvPr/>
          </p:nvSpPr>
          <p:spPr>
            <a:xfrm>
              <a:off x="799768" y="348430"/>
              <a:ext cx="69238" cy="69238"/>
            </a:xfrm>
            <a:prstGeom prst="ellipse"/>
            <a:solidFill>
              <a:schemeClr val="accent1">
                <a:alpha val="40000"/>
              </a:schemeClr>
            </a:solidFill>
          </p:spPr>
        </p:sp>
        <p:sp>
          <p:nvSpPr>
            <p:cNvPr id="28" name="AutoShape 28"/>
            <p:cNvSpPr/>
            <p:nvPr/>
          </p:nvSpPr>
          <p:spPr>
            <a:xfrm>
              <a:off x="904945" y="344297"/>
              <a:ext cx="65594" cy="65594"/>
            </a:xfrm>
            <a:prstGeom prst="ellipse"/>
            <a:solidFill>
              <a:schemeClr val="accent1">
                <a:alpha val="20000"/>
              </a:schemeClr>
            </a:solidFill>
          </p:spPr>
        </p:sp>
        <p:sp>
          <p:nvSpPr>
            <p:cNvPr id="29" name="AutoShape 29"/>
            <p:cNvSpPr/>
            <p:nvPr/>
          </p:nvSpPr>
          <p:spPr>
            <a:xfrm>
              <a:off x="454963" y="448942"/>
              <a:ext cx="84147" cy="84147"/>
            </a:xfrm>
            <a:prstGeom prst="ellipse"/>
            <a:solidFill>
              <a:schemeClr val="accent1">
                <a:alpha val="100000"/>
              </a:schemeClr>
            </a:solidFill>
          </p:spPr>
        </p:sp>
        <p:sp>
          <p:nvSpPr>
            <p:cNvPr id="30" name="AutoShape 30"/>
            <p:cNvSpPr/>
            <p:nvPr/>
          </p:nvSpPr>
          <p:spPr>
            <a:xfrm>
              <a:off x="575049" y="455517"/>
              <a:ext cx="78137" cy="78137"/>
            </a:xfrm>
            <a:prstGeom prst="ellipse"/>
            <a:solidFill>
              <a:schemeClr val="accent1">
                <a:alpha val="80000"/>
              </a:schemeClr>
            </a:solidFill>
          </p:spPr>
        </p:sp>
        <p:sp>
          <p:nvSpPr>
            <p:cNvPr id="31" name="AutoShape 31"/>
            <p:cNvSpPr/>
            <p:nvPr/>
          </p:nvSpPr>
          <p:spPr>
            <a:xfrm>
              <a:off x="689125" y="457233"/>
              <a:ext cx="74704" cy="74704"/>
            </a:xfrm>
            <a:prstGeom prst="ellipse"/>
            <a:solidFill>
              <a:schemeClr val="accent1">
                <a:alpha val="60000"/>
              </a:schemeClr>
            </a:solidFill>
          </p:spPr>
        </p:sp>
        <p:sp>
          <p:nvSpPr>
            <p:cNvPr id="32" name="AutoShape 32"/>
            <p:cNvSpPr/>
            <p:nvPr/>
          </p:nvSpPr>
          <p:spPr>
            <a:xfrm>
              <a:off x="799768" y="466203"/>
              <a:ext cx="69238" cy="69238"/>
            </a:xfrm>
            <a:prstGeom prst="ellipse"/>
            <a:solidFill>
              <a:schemeClr val="accent1">
                <a:alpha val="40000"/>
              </a:schemeClr>
            </a:solidFill>
          </p:spPr>
        </p:sp>
        <p:sp>
          <p:nvSpPr>
            <p:cNvPr id="33" name="AutoShape 33"/>
            <p:cNvSpPr/>
            <p:nvPr/>
          </p:nvSpPr>
          <p:spPr>
            <a:xfrm>
              <a:off x="904945" y="462070"/>
              <a:ext cx="65594" cy="65594"/>
            </a:xfrm>
            <a:prstGeom prst="ellipse"/>
            <a:solidFill>
              <a:schemeClr val="accent1">
                <a:alpha val="20000"/>
              </a:schemeClr>
            </a:solidFill>
          </p:spPr>
        </p:sp>
        <p:sp>
          <p:nvSpPr>
            <p:cNvPr id="34" name="AutoShape 34"/>
            <p:cNvSpPr/>
            <p:nvPr/>
          </p:nvSpPr>
          <p:spPr>
            <a:xfrm>
              <a:off x="454963" y="566715"/>
              <a:ext cx="84147" cy="84147"/>
            </a:xfrm>
            <a:prstGeom prst="ellipse"/>
            <a:solidFill>
              <a:schemeClr val="accent1">
                <a:alpha val="100000"/>
              </a:schemeClr>
            </a:solidFill>
          </p:spPr>
        </p:sp>
        <p:sp>
          <p:nvSpPr>
            <p:cNvPr id="35" name="AutoShape 35"/>
            <p:cNvSpPr/>
            <p:nvPr/>
          </p:nvSpPr>
          <p:spPr>
            <a:xfrm>
              <a:off x="575049" y="573291"/>
              <a:ext cx="78137" cy="78137"/>
            </a:xfrm>
            <a:prstGeom prst="ellipse"/>
            <a:solidFill>
              <a:schemeClr val="accent1">
                <a:alpha val="80000"/>
              </a:schemeClr>
            </a:solidFill>
          </p:spPr>
        </p:sp>
        <p:sp>
          <p:nvSpPr>
            <p:cNvPr id="36" name="AutoShape 36"/>
            <p:cNvSpPr/>
            <p:nvPr/>
          </p:nvSpPr>
          <p:spPr>
            <a:xfrm>
              <a:off x="689125" y="575007"/>
              <a:ext cx="74704" cy="74704"/>
            </a:xfrm>
            <a:prstGeom prst="ellipse"/>
            <a:solidFill>
              <a:schemeClr val="accent1">
                <a:alpha val="60000"/>
              </a:schemeClr>
            </a:solidFill>
          </p:spPr>
        </p:sp>
        <p:sp>
          <p:nvSpPr>
            <p:cNvPr id="37" name="AutoShape 37"/>
            <p:cNvSpPr/>
            <p:nvPr/>
          </p:nvSpPr>
          <p:spPr>
            <a:xfrm>
              <a:off x="799768" y="583977"/>
              <a:ext cx="69238" cy="69238"/>
            </a:xfrm>
            <a:prstGeom prst="ellipse"/>
            <a:solidFill>
              <a:schemeClr val="accent1">
                <a:alpha val="40000"/>
              </a:schemeClr>
            </a:solidFill>
          </p:spPr>
        </p:sp>
        <p:sp>
          <p:nvSpPr>
            <p:cNvPr id="38" name="AutoShape 38"/>
            <p:cNvSpPr/>
            <p:nvPr/>
          </p:nvSpPr>
          <p:spPr>
            <a:xfrm>
              <a:off x="904945" y="579844"/>
              <a:ext cx="65594" cy="65594"/>
            </a:xfrm>
            <a:prstGeom prst="ellipse"/>
            <a:solidFill>
              <a:schemeClr val="accent1">
                <a:alpha val="20000"/>
              </a:schemeClr>
            </a:solidFill>
          </p:spPr>
        </p:sp>
        <p:sp>
          <p:nvSpPr>
            <p:cNvPr id="39" name="AutoShape 39"/>
            <p:cNvSpPr/>
            <p:nvPr/>
          </p:nvSpPr>
          <p:spPr>
            <a:xfrm>
              <a:off x="454963" y="684489"/>
              <a:ext cx="84147" cy="84147"/>
            </a:xfrm>
            <a:prstGeom prst="ellipse"/>
            <a:solidFill>
              <a:schemeClr val="accent1">
                <a:alpha val="100000"/>
              </a:schemeClr>
            </a:solidFill>
          </p:spPr>
        </p:sp>
        <p:sp>
          <p:nvSpPr>
            <p:cNvPr id="40" name="AutoShape 40"/>
            <p:cNvSpPr/>
            <p:nvPr/>
          </p:nvSpPr>
          <p:spPr>
            <a:xfrm>
              <a:off x="575049" y="691064"/>
              <a:ext cx="78137" cy="78137"/>
            </a:xfrm>
            <a:prstGeom prst="ellipse"/>
            <a:solidFill>
              <a:schemeClr val="accent1">
                <a:alpha val="80000"/>
              </a:schemeClr>
            </a:solidFill>
          </p:spPr>
        </p:sp>
        <p:sp>
          <p:nvSpPr>
            <p:cNvPr id="41" name="AutoShape 41"/>
            <p:cNvSpPr/>
            <p:nvPr/>
          </p:nvSpPr>
          <p:spPr>
            <a:xfrm>
              <a:off x="689125" y="692781"/>
              <a:ext cx="74704" cy="74704"/>
            </a:xfrm>
            <a:prstGeom prst="ellipse"/>
            <a:solidFill>
              <a:schemeClr val="accent1">
                <a:alpha val="60000"/>
              </a:schemeClr>
            </a:solidFill>
          </p:spPr>
        </p:sp>
        <p:sp>
          <p:nvSpPr>
            <p:cNvPr id="42" name="AutoShape 42"/>
            <p:cNvSpPr/>
            <p:nvPr/>
          </p:nvSpPr>
          <p:spPr>
            <a:xfrm>
              <a:off x="799768" y="701751"/>
              <a:ext cx="69238" cy="69238"/>
            </a:xfrm>
            <a:prstGeom prst="ellipse"/>
            <a:solidFill>
              <a:schemeClr val="accent1">
                <a:alpha val="40000"/>
              </a:schemeClr>
            </a:solidFill>
          </p:spPr>
        </p:sp>
        <p:sp>
          <p:nvSpPr>
            <p:cNvPr id="43" name="AutoShape 43"/>
            <p:cNvSpPr/>
            <p:nvPr/>
          </p:nvSpPr>
          <p:spPr>
            <a:xfrm>
              <a:off x="904945" y="697618"/>
              <a:ext cx="65594" cy="65594"/>
            </a:xfrm>
            <a:prstGeom prst="ellipse"/>
            <a:solidFill>
              <a:schemeClr val="accent1">
                <a:alpha val="20000"/>
              </a:schemeClr>
            </a:solidFill>
          </p:spPr>
        </p:sp>
        <p:sp>
          <p:nvSpPr>
            <p:cNvPr id="44" name="TextBox 44"/>
            <p:cNvSpPr txBox="1"/>
            <p:nvPr/>
          </p:nvSpPr>
          <p:spPr>
            <a:xfrm>
              <a:off x="1094842" y="93878"/>
              <a:ext cx="10001250" cy="914400"/>
            </a:xfrm>
            <a:prstGeom prst="rect"/>
          </p:spPr>
          <p:txBody>
            <a:bodyPr vert="horz" wrap="square" lIns="123825" tIns="123825" rIns="57150" bIns="123825" rtlCol="0" anchor="t" anchorCtr="0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en-US" sz="3000" b="1" dirty="1">
                  <a:solidFill>
                    <a:schemeClr val="accent1">
                      <a:alpha val="100000"/>
                    </a:schemeClr>
                  </a:solidFill>
                  <a:latin typeface="Microsoft Yahei"/>
                  <a:ea typeface="Microsoft Yahei"/>
                  <a:cs typeface="Microsoft Yahei"/>
                </a:rPr>
                <a:t>乐园的日常运营管理</a:t>
              </a:r>
            </a:p>
          </p:txBody>
        </p:sp>
      </p:grpSp>
    </p:spTree>
  </p:cSld>
  <p:clrMapOvr>
    <a:masterClrMapping/>
  </p:clrMapOvr>
  <p:transition spd="fast"/>
  <p:timing>
    <p:tnLst>
      <p:par>
        <p:cTn id="1" restart="never" nodeType="tmRoot"/>
      </p:par>
    </p:tnLst>
  </p:timing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 name="">
    <p:bg>
      <p:bgPr>
        <a:blipFill dpi="0" rotWithShape="1">
          <a:blip r:embed="rId2">
            <a:alphaModFix/>
          </a:blip>
          <a:srcRect/>
          <a:stretch>
            <a:fillRect l="-47" r="-47"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81837" y="1604867"/>
            <a:ext cx="3394996" cy="2116741"/>
            <a:chOff x="981837" y="1604867"/>
            <a:chExt cx="3394996" cy="2116741"/>
          </a:xfrm>
        </p:grpSpPr>
        <p:sp>
          <p:nvSpPr>
            <p:cNvPr id="3" name="AutoShape 3"/>
            <p:cNvSpPr/>
            <p:nvPr/>
          </p:nvSpPr>
          <p:spPr>
            <a:xfrm>
              <a:off x="981837" y="1604867"/>
              <a:ext cx="3394996" cy="2116741"/>
            </a:xfrm>
            <a:prstGeom prst="rect"/>
            <a:solidFill>
              <a:schemeClr val="accent1">
                <a:alpha val="100000"/>
              </a:schemeClr>
            </a:solidFill>
          </p:spPr>
          <p:txBody>
            <a:bodyPr vert="horz" wrap="square" lIns="91440" tIns="45720" rIns="91440" bIns="45720" rtlCol="0" anchor="ctr" anchorCtr="0">
              <a:noAutofit/>
            </a:bodyPr>
            <a:lstStyle/>
            <a:p>
              <a:pPr algn="ctr">
                <a:defRPr/>
              </a:pPr>
              <a:r>
                <a:rPr lang="en-US" sz="2940" dirty="1">
                  <a:solidFill>
                    <a:srgbClr val="FFFFFF">
                      <a:alpha val="100000"/>
                    </a:srgbClr>
                  </a:solidFill>
                  <a:latin typeface="Calibri"/>
                  <a:ea typeface="Calibri"/>
                  <a:cs typeface="Calibri"/>
                </a:rPr>
                <a:t>    </a:t>
              </a:r>
              <a:endParaRPr lang="en-US" sz="1100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4376738" y="3721608"/>
            <a:ext cx="3394996" cy="2116741"/>
            <a:chOff x="4376738" y="3721608"/>
            <a:chExt cx="3394996" cy="2116741"/>
          </a:xfrm>
        </p:grpSpPr>
        <p:sp>
          <p:nvSpPr>
            <p:cNvPr id="5" name="AutoShape 5"/>
            <p:cNvSpPr/>
            <p:nvPr/>
          </p:nvSpPr>
          <p:spPr>
            <a:xfrm>
              <a:off x="4376738" y="3721608"/>
              <a:ext cx="3394996" cy="2116741"/>
            </a:xfrm>
            <a:prstGeom prst="rect"/>
            <a:solidFill>
              <a:schemeClr val="accent1">
                <a:alpha val="100000"/>
              </a:schemeClr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7771733" y="1604867"/>
            <a:ext cx="3394996" cy="2116741"/>
            <a:chOff x="7771733" y="1604867"/>
            <a:chExt cx="3394996" cy="2116741"/>
          </a:xfrm>
        </p:grpSpPr>
        <p:sp>
          <p:nvSpPr>
            <p:cNvPr id="7" name="AutoShape 7"/>
            <p:cNvSpPr/>
            <p:nvPr/>
          </p:nvSpPr>
          <p:spPr>
            <a:xfrm>
              <a:off x="7771733" y="1604867"/>
              <a:ext cx="3394996" cy="2116741"/>
            </a:xfrm>
            <a:prstGeom prst="rect"/>
            <a:solidFill>
              <a:schemeClr val="accent1">
                <a:alpha val="100000"/>
              </a:schemeClr>
            </a:solidFill>
          </p:spPr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rcRect t="18426" b="18426"/>
          <a:stretch>
            <a:fillRect/>
          </a:stretch>
        </p:blipFill>
        <p:spPr>
          <a:xfrm>
            <a:off x="981837" y="3694465"/>
            <a:ext cx="3394942" cy="2143864"/>
          </a:xfrm>
          <a:prstGeom prst="rect"/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rcRect t="18426" b="18426"/>
          <a:stretch>
            <a:fillRect/>
          </a:stretch>
        </p:blipFill>
        <p:spPr>
          <a:xfrm>
            <a:off x="4376812" y="1577730"/>
            <a:ext cx="3394942" cy="2143864"/>
          </a:xfrm>
          <a:prstGeom prst="rect"/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rcRect t="18426" b="18426"/>
          <a:stretch>
            <a:fillRect/>
          </a:stretch>
        </p:blipFill>
        <p:spPr>
          <a:xfrm>
            <a:off x="7771733" y="3721608"/>
            <a:ext cx="3394942" cy="2143864"/>
          </a:xfrm>
          <a:prstGeom prst="rect"/>
        </p:spPr>
      </p:pic>
      <p:grpSp>
        <p:nvGrpSpPr>
          <p:cNvPr id="11" name="Group 11"/>
          <p:cNvGrpSpPr/>
          <p:nvPr/>
        </p:nvGrpSpPr>
        <p:grpSpPr>
          <a:xfrm>
            <a:off x="454963" y="93878"/>
            <a:ext cx="10641129" cy="914400"/>
            <a:chOff x="454963" y="93878"/>
            <a:chExt cx="10641129" cy="914400"/>
          </a:xfrm>
        </p:grpSpPr>
        <p:sp>
          <p:nvSpPr>
            <p:cNvPr id="12" name="AutoShape 12"/>
            <p:cNvSpPr/>
            <p:nvPr/>
          </p:nvSpPr>
          <p:spPr>
            <a:xfrm>
              <a:off x="454963" y="331168"/>
              <a:ext cx="84147" cy="84147"/>
            </a:xfrm>
            <a:prstGeom prst="ellipse"/>
            <a:solidFill>
              <a:schemeClr val="accent1">
                <a:alpha val="100000"/>
              </a:schemeClr>
            </a:solidFill>
          </p:spPr>
        </p:sp>
        <p:sp>
          <p:nvSpPr>
            <p:cNvPr id="13" name="AutoShape 13"/>
            <p:cNvSpPr/>
            <p:nvPr/>
          </p:nvSpPr>
          <p:spPr>
            <a:xfrm>
              <a:off x="575049" y="337743"/>
              <a:ext cx="78137" cy="78137"/>
            </a:xfrm>
            <a:prstGeom prst="ellipse"/>
            <a:solidFill>
              <a:schemeClr val="accent1">
                <a:alpha val="80000"/>
              </a:schemeClr>
            </a:solidFill>
          </p:spPr>
        </p:sp>
        <p:sp>
          <p:nvSpPr>
            <p:cNvPr id="14" name="AutoShape 14"/>
            <p:cNvSpPr/>
            <p:nvPr/>
          </p:nvSpPr>
          <p:spPr>
            <a:xfrm>
              <a:off x="689125" y="339460"/>
              <a:ext cx="74704" cy="74704"/>
            </a:xfrm>
            <a:prstGeom prst="ellipse"/>
            <a:solidFill>
              <a:schemeClr val="accent1">
                <a:alpha val="60000"/>
              </a:schemeClr>
            </a:solidFill>
          </p:spPr>
        </p:sp>
        <p:sp>
          <p:nvSpPr>
            <p:cNvPr id="15" name="AutoShape 15"/>
            <p:cNvSpPr/>
            <p:nvPr/>
          </p:nvSpPr>
          <p:spPr>
            <a:xfrm>
              <a:off x="799768" y="348430"/>
              <a:ext cx="69238" cy="69238"/>
            </a:xfrm>
            <a:prstGeom prst="ellipse"/>
            <a:solidFill>
              <a:schemeClr val="accent1">
                <a:alpha val="40000"/>
              </a:schemeClr>
            </a:solidFill>
          </p:spPr>
        </p:sp>
        <p:sp>
          <p:nvSpPr>
            <p:cNvPr id="16" name="AutoShape 16"/>
            <p:cNvSpPr/>
            <p:nvPr/>
          </p:nvSpPr>
          <p:spPr>
            <a:xfrm>
              <a:off x="904945" y="344297"/>
              <a:ext cx="65594" cy="65594"/>
            </a:xfrm>
            <a:prstGeom prst="ellipse"/>
            <a:solidFill>
              <a:schemeClr val="accent1">
                <a:alpha val="20000"/>
              </a:schemeClr>
            </a:solidFill>
          </p:spPr>
        </p:sp>
        <p:sp>
          <p:nvSpPr>
            <p:cNvPr id="17" name="AutoShape 17"/>
            <p:cNvSpPr/>
            <p:nvPr/>
          </p:nvSpPr>
          <p:spPr>
            <a:xfrm>
              <a:off x="454963" y="448942"/>
              <a:ext cx="84147" cy="84147"/>
            </a:xfrm>
            <a:prstGeom prst="ellipse"/>
            <a:solidFill>
              <a:schemeClr val="accent1">
                <a:alpha val="100000"/>
              </a:schemeClr>
            </a:solidFill>
          </p:spPr>
        </p:sp>
        <p:sp>
          <p:nvSpPr>
            <p:cNvPr id="18" name="AutoShape 18"/>
            <p:cNvSpPr/>
            <p:nvPr/>
          </p:nvSpPr>
          <p:spPr>
            <a:xfrm>
              <a:off x="575049" y="455517"/>
              <a:ext cx="78137" cy="78137"/>
            </a:xfrm>
            <a:prstGeom prst="ellipse"/>
            <a:solidFill>
              <a:schemeClr val="accent1">
                <a:alpha val="80000"/>
              </a:schemeClr>
            </a:solidFill>
          </p:spPr>
        </p:sp>
        <p:sp>
          <p:nvSpPr>
            <p:cNvPr id="19" name="AutoShape 19"/>
            <p:cNvSpPr/>
            <p:nvPr/>
          </p:nvSpPr>
          <p:spPr>
            <a:xfrm>
              <a:off x="689125" y="457233"/>
              <a:ext cx="74704" cy="74704"/>
            </a:xfrm>
            <a:prstGeom prst="ellipse"/>
            <a:solidFill>
              <a:schemeClr val="accent1">
                <a:alpha val="60000"/>
              </a:schemeClr>
            </a:solidFill>
          </p:spPr>
        </p:sp>
        <p:sp>
          <p:nvSpPr>
            <p:cNvPr id="20" name="AutoShape 20"/>
            <p:cNvSpPr/>
            <p:nvPr/>
          </p:nvSpPr>
          <p:spPr>
            <a:xfrm>
              <a:off x="799768" y="466203"/>
              <a:ext cx="69238" cy="69238"/>
            </a:xfrm>
            <a:prstGeom prst="ellipse"/>
            <a:solidFill>
              <a:schemeClr val="accent1">
                <a:alpha val="40000"/>
              </a:schemeClr>
            </a:solidFill>
          </p:spPr>
        </p:sp>
        <p:sp>
          <p:nvSpPr>
            <p:cNvPr id="21" name="AutoShape 21"/>
            <p:cNvSpPr/>
            <p:nvPr/>
          </p:nvSpPr>
          <p:spPr>
            <a:xfrm>
              <a:off x="904945" y="462070"/>
              <a:ext cx="65594" cy="65594"/>
            </a:xfrm>
            <a:prstGeom prst="ellipse"/>
            <a:solidFill>
              <a:schemeClr val="accent1">
                <a:alpha val="20000"/>
              </a:schemeClr>
            </a:solidFill>
          </p:spPr>
        </p:sp>
        <p:sp>
          <p:nvSpPr>
            <p:cNvPr id="22" name="AutoShape 22"/>
            <p:cNvSpPr/>
            <p:nvPr/>
          </p:nvSpPr>
          <p:spPr>
            <a:xfrm>
              <a:off x="454963" y="566715"/>
              <a:ext cx="84147" cy="84147"/>
            </a:xfrm>
            <a:prstGeom prst="ellipse"/>
            <a:solidFill>
              <a:schemeClr val="accent1">
                <a:alpha val="100000"/>
              </a:schemeClr>
            </a:solidFill>
          </p:spPr>
        </p:sp>
        <p:sp>
          <p:nvSpPr>
            <p:cNvPr id="23" name="AutoShape 23"/>
            <p:cNvSpPr/>
            <p:nvPr/>
          </p:nvSpPr>
          <p:spPr>
            <a:xfrm>
              <a:off x="575049" y="573291"/>
              <a:ext cx="78137" cy="78137"/>
            </a:xfrm>
            <a:prstGeom prst="ellipse"/>
            <a:solidFill>
              <a:schemeClr val="accent1">
                <a:alpha val="80000"/>
              </a:schemeClr>
            </a:solidFill>
          </p:spPr>
        </p:sp>
        <p:sp>
          <p:nvSpPr>
            <p:cNvPr id="24" name="AutoShape 24"/>
            <p:cNvSpPr/>
            <p:nvPr/>
          </p:nvSpPr>
          <p:spPr>
            <a:xfrm>
              <a:off x="689125" y="575007"/>
              <a:ext cx="74704" cy="74704"/>
            </a:xfrm>
            <a:prstGeom prst="ellipse"/>
            <a:solidFill>
              <a:schemeClr val="accent1">
                <a:alpha val="60000"/>
              </a:schemeClr>
            </a:solidFill>
          </p:spPr>
        </p:sp>
        <p:sp>
          <p:nvSpPr>
            <p:cNvPr id="25" name="AutoShape 25"/>
            <p:cNvSpPr/>
            <p:nvPr/>
          </p:nvSpPr>
          <p:spPr>
            <a:xfrm>
              <a:off x="799768" y="583977"/>
              <a:ext cx="69238" cy="69238"/>
            </a:xfrm>
            <a:prstGeom prst="ellipse"/>
            <a:solidFill>
              <a:schemeClr val="accent1">
                <a:alpha val="40000"/>
              </a:schemeClr>
            </a:solidFill>
          </p:spPr>
        </p:sp>
        <p:sp>
          <p:nvSpPr>
            <p:cNvPr id="26" name="AutoShape 26"/>
            <p:cNvSpPr/>
            <p:nvPr/>
          </p:nvSpPr>
          <p:spPr>
            <a:xfrm>
              <a:off x="904945" y="579844"/>
              <a:ext cx="65594" cy="65594"/>
            </a:xfrm>
            <a:prstGeom prst="ellipse"/>
            <a:solidFill>
              <a:schemeClr val="accent1">
                <a:alpha val="20000"/>
              </a:schemeClr>
            </a:solidFill>
          </p:spPr>
        </p:sp>
        <p:sp>
          <p:nvSpPr>
            <p:cNvPr id="27" name="AutoShape 27"/>
            <p:cNvSpPr/>
            <p:nvPr/>
          </p:nvSpPr>
          <p:spPr>
            <a:xfrm>
              <a:off x="454963" y="684489"/>
              <a:ext cx="84147" cy="84147"/>
            </a:xfrm>
            <a:prstGeom prst="ellipse"/>
            <a:solidFill>
              <a:schemeClr val="accent1">
                <a:alpha val="100000"/>
              </a:schemeClr>
            </a:solidFill>
          </p:spPr>
        </p:sp>
        <p:sp>
          <p:nvSpPr>
            <p:cNvPr id="28" name="AutoShape 28"/>
            <p:cNvSpPr/>
            <p:nvPr/>
          </p:nvSpPr>
          <p:spPr>
            <a:xfrm>
              <a:off x="575049" y="691064"/>
              <a:ext cx="78137" cy="78137"/>
            </a:xfrm>
            <a:prstGeom prst="ellipse"/>
            <a:solidFill>
              <a:schemeClr val="accent1">
                <a:alpha val="80000"/>
              </a:schemeClr>
            </a:solidFill>
          </p:spPr>
        </p:sp>
        <p:sp>
          <p:nvSpPr>
            <p:cNvPr id="29" name="AutoShape 29"/>
            <p:cNvSpPr/>
            <p:nvPr/>
          </p:nvSpPr>
          <p:spPr>
            <a:xfrm>
              <a:off x="689125" y="692781"/>
              <a:ext cx="74704" cy="74704"/>
            </a:xfrm>
            <a:prstGeom prst="ellipse"/>
            <a:solidFill>
              <a:schemeClr val="accent1">
                <a:alpha val="60000"/>
              </a:schemeClr>
            </a:solidFill>
          </p:spPr>
        </p:sp>
        <p:sp>
          <p:nvSpPr>
            <p:cNvPr id="30" name="AutoShape 30"/>
            <p:cNvSpPr/>
            <p:nvPr/>
          </p:nvSpPr>
          <p:spPr>
            <a:xfrm>
              <a:off x="799768" y="701751"/>
              <a:ext cx="69238" cy="69238"/>
            </a:xfrm>
            <a:prstGeom prst="ellipse"/>
            <a:solidFill>
              <a:schemeClr val="accent1">
                <a:alpha val="40000"/>
              </a:schemeClr>
            </a:solidFill>
          </p:spPr>
        </p:sp>
        <p:sp>
          <p:nvSpPr>
            <p:cNvPr id="31" name="AutoShape 31"/>
            <p:cNvSpPr/>
            <p:nvPr/>
          </p:nvSpPr>
          <p:spPr>
            <a:xfrm>
              <a:off x="904945" y="697618"/>
              <a:ext cx="65594" cy="65594"/>
            </a:xfrm>
            <a:prstGeom prst="ellipse"/>
            <a:solidFill>
              <a:schemeClr val="accent1">
                <a:alpha val="20000"/>
              </a:schemeClr>
            </a:solidFill>
          </p:spPr>
        </p:sp>
        <p:sp>
          <p:nvSpPr>
            <p:cNvPr id="32" name="TextBox 32"/>
            <p:cNvSpPr txBox="1"/>
            <p:nvPr/>
          </p:nvSpPr>
          <p:spPr>
            <a:xfrm>
              <a:off x="1094842" y="93878"/>
              <a:ext cx="10001250" cy="914400"/>
            </a:xfrm>
            <a:prstGeom prst="rect"/>
          </p:spPr>
          <p:txBody>
            <a:bodyPr vert="horz" wrap="square" lIns="123825" tIns="123825" rIns="57150" bIns="123825" rtlCol="0" anchor="t" anchorCtr="0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en-US" sz="3000" b="1" dirty="1">
                  <a:solidFill>
                    <a:schemeClr val="accent1">
                      <a:alpha val="100000"/>
                    </a:schemeClr>
                  </a:solidFill>
                  <a:latin typeface="Microsoft Yahei"/>
                  <a:ea typeface="Microsoft Yahei"/>
                  <a:cs typeface="Microsoft Yahei"/>
                </a:rPr>
                <a:t>危机管理与安全保障</a:t>
              </a:r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981837" y="1604867"/>
            <a:ext cx="3394996" cy="490334"/>
            <a:chOff x="981837" y="1604867"/>
            <a:chExt cx="3394996" cy="490334"/>
          </a:xfrm>
        </p:grpSpPr>
        <p:sp>
          <p:nvSpPr>
            <p:cNvPr id="34" name="TextBox 34"/>
            <p:cNvSpPr txBox="1"/>
            <p:nvPr/>
          </p:nvSpPr>
          <p:spPr>
            <a:xfrm>
              <a:off x="981837" y="1604867"/>
              <a:ext cx="3394996" cy="490334"/>
            </a:xfrm>
            <a:prstGeom prst="rect"/>
          </p:spPr>
          <p:txBody>
            <a:bodyPr vert="horz" wrap="square" lIns="66008" tIns="33052" rIns="66008" bIns="33052" rtlCol="0" anchor="t" anchorCtr="0">
              <a:norm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2025" b="1" dirty="1">
                  <a:solidFill>
                    <a:srgbClr val="FFFDFD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安全管理制度建设</a:t>
              </a:r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1090562" y="2039620"/>
            <a:ext cx="3286271" cy="1654845"/>
            <a:chOff x="1090562" y="2039620"/>
            <a:chExt cx="3286271" cy="1654845"/>
          </a:xfrm>
        </p:grpSpPr>
        <p:sp>
          <p:nvSpPr>
            <p:cNvPr id="36" name="TextBox 36"/>
            <p:cNvSpPr txBox="1"/>
            <p:nvPr/>
          </p:nvSpPr>
          <p:spPr>
            <a:xfrm>
              <a:off x="1090562" y="2039620"/>
              <a:ext cx="3286271" cy="1654845"/>
            </a:xfrm>
            <a:prstGeom prst="rect"/>
          </p:spPr>
          <p:txBody>
            <a:bodyPr vert="horz" wrap="square" lIns="66008" tIns="33052" rIns="66008" bIns="33052" rtlCol="0" anchor="ctr" anchorCtr="1">
              <a:normAutofit/>
            </a:bodyPr>
            <a:lstStyle/>
            <a:p>
              <a:pPr algn="l">
                <a:lnSpc>
                  <a:spcPct val="150000"/>
                </a:lnSpc>
              </a:pPr>
              <a:r>
                <a:rPr lang="en-US" sz="1500" dirty="1">
                  <a:solidFill>
                    <a:srgbClr val="FFFDFD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建立健全的安全管理制度和应急预案，提高应对突发事件的能力。</a:t>
              </a:r>
            </a:p>
          </p:txBody>
        </p:sp>
      </p:grpSp>
      <p:grpSp>
        <p:nvGrpSpPr>
          <p:cNvPr id="37" name="Group 37"/>
          <p:cNvGrpSpPr/>
          <p:nvPr/>
        </p:nvGrpSpPr>
        <p:grpSpPr>
          <a:xfrm>
            <a:off x="4376833" y="3748751"/>
            <a:ext cx="3394996" cy="490334"/>
            <a:chOff x="4376833" y="3748751"/>
            <a:chExt cx="3394996" cy="490334"/>
          </a:xfrm>
        </p:grpSpPr>
        <p:sp>
          <p:nvSpPr>
            <p:cNvPr id="38" name="TextBox 38"/>
            <p:cNvSpPr txBox="1"/>
            <p:nvPr/>
          </p:nvSpPr>
          <p:spPr>
            <a:xfrm>
              <a:off x="4376833" y="3748751"/>
              <a:ext cx="3394996" cy="490334"/>
            </a:xfrm>
            <a:prstGeom prst="rect"/>
          </p:spPr>
          <p:txBody>
            <a:bodyPr vert="horz" wrap="square" lIns="66008" tIns="33052" rIns="66008" bIns="33052" rtlCol="0" anchor="t" anchorCtr="0">
              <a:norm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2025" b="1" dirty="1">
                  <a:solidFill>
                    <a:srgbClr val="FFFDFD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安全培训与演练</a:t>
              </a:r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4485558" y="4183504"/>
            <a:ext cx="3286271" cy="1654845"/>
            <a:chOff x="4485558" y="4183504"/>
            <a:chExt cx="3286271" cy="1654845"/>
          </a:xfrm>
        </p:grpSpPr>
        <p:sp>
          <p:nvSpPr>
            <p:cNvPr id="40" name="TextBox 40"/>
            <p:cNvSpPr txBox="1"/>
            <p:nvPr/>
          </p:nvSpPr>
          <p:spPr>
            <a:xfrm>
              <a:off x="4485558" y="4183504"/>
              <a:ext cx="3286271" cy="1654845"/>
            </a:xfrm>
            <a:prstGeom prst="rect"/>
          </p:spPr>
          <p:txBody>
            <a:bodyPr vert="horz" wrap="square" lIns="66008" tIns="33052" rIns="66008" bIns="33052" rtlCol="0" anchor="ctr" anchorCtr="1">
              <a:normAutofit/>
            </a:bodyPr>
            <a:lstStyle/>
            <a:p>
              <a:pPr algn="l">
                <a:lnSpc>
                  <a:spcPct val="150000"/>
                </a:lnSpc>
              </a:pPr>
              <a:r>
                <a:rPr lang="en-US" sz="1500" dirty="1">
                  <a:solidFill>
                    <a:srgbClr val="FFFDFD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定期进行员工安全培训和演练，提高员工的安全意识和应急处理能力。</a:t>
              </a:r>
            </a:p>
          </p:txBody>
        </p:sp>
      </p:grpSp>
      <p:grpSp>
        <p:nvGrpSpPr>
          <p:cNvPr id="41" name="Group 41"/>
          <p:cNvGrpSpPr/>
          <p:nvPr/>
        </p:nvGrpSpPr>
        <p:grpSpPr>
          <a:xfrm>
            <a:off x="7771733" y="1604867"/>
            <a:ext cx="3394996" cy="490334"/>
            <a:chOff x="7771733" y="1604867"/>
            <a:chExt cx="3394996" cy="490334"/>
          </a:xfrm>
        </p:grpSpPr>
        <p:sp>
          <p:nvSpPr>
            <p:cNvPr id="42" name="TextBox 42"/>
            <p:cNvSpPr txBox="1"/>
            <p:nvPr/>
          </p:nvSpPr>
          <p:spPr>
            <a:xfrm>
              <a:off x="7771733" y="1604867"/>
              <a:ext cx="3394996" cy="490334"/>
            </a:xfrm>
            <a:prstGeom prst="rect"/>
          </p:spPr>
          <p:txBody>
            <a:bodyPr vert="horz" wrap="square" lIns="66008" tIns="33052" rIns="66008" bIns="33052" rtlCol="0" anchor="t" anchorCtr="0">
              <a:norm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2025" b="1" dirty="1">
                  <a:solidFill>
                    <a:srgbClr val="FFFDFD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危机公关与媒体应对</a:t>
              </a:r>
            </a:p>
          </p:txBody>
        </p:sp>
      </p:grpSp>
      <p:grpSp>
        <p:nvGrpSpPr>
          <p:cNvPr id="43" name="Group 43"/>
          <p:cNvGrpSpPr/>
          <p:nvPr/>
        </p:nvGrpSpPr>
        <p:grpSpPr>
          <a:xfrm>
            <a:off x="7880459" y="2039620"/>
            <a:ext cx="3286271" cy="1654845"/>
            <a:chOff x="7880459" y="2039620"/>
            <a:chExt cx="3286271" cy="1654845"/>
          </a:xfrm>
        </p:grpSpPr>
        <p:sp>
          <p:nvSpPr>
            <p:cNvPr id="44" name="TextBox 44"/>
            <p:cNvSpPr txBox="1"/>
            <p:nvPr/>
          </p:nvSpPr>
          <p:spPr>
            <a:xfrm>
              <a:off x="7880459" y="2039620"/>
              <a:ext cx="3286271" cy="1654845"/>
            </a:xfrm>
            <a:prstGeom prst="rect"/>
          </p:spPr>
          <p:txBody>
            <a:bodyPr vert="horz" wrap="square" lIns="66008" tIns="33052" rIns="66008" bIns="33052" rtlCol="0" anchor="ctr" anchorCtr="1">
              <a:normAutofit/>
            </a:bodyPr>
            <a:lstStyle/>
            <a:p>
              <a:pPr algn="l">
                <a:lnSpc>
                  <a:spcPct val="150000"/>
                </a:lnSpc>
              </a:pPr>
              <a:r>
                <a:rPr lang="en-US" sz="1500" dirty="1">
                  <a:solidFill>
                    <a:srgbClr val="FFFDFD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建立有效的危机公关机制，及时处理媒体询问和舆情应对。</a:t>
              </a:r>
            </a:p>
          </p:txBody>
        </p:sp>
      </p:grpSp>
    </p:spTree>
  </p:cSld>
  <p:clrMapOvr>
    <a:masterClrMapping/>
  </p:clrMapOvr>
  <p:transition spd="fast"/>
  <p:timing>
    <p:tnLst>
      <p:par>
        <p:cTn id="1" restart="never" nodeType="tmRoot"/>
      </p:par>
    </p:tnLst>
  </p:timing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 name="">
    <p:bg>
      <p:bgPr>
        <a:blipFill dpi="0" rotWithShape="1">
          <a:blip r:embed="rId2">
            <a:alphaModFix/>
          </a:blip>
          <a:srcRect/>
          <a:stretch>
            <a:fillRect l="-47" r="-47"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133474" y="2900242"/>
            <a:ext cx="1832478" cy="963855"/>
            <a:chOff x="3133474" y="2900242"/>
            <a:chExt cx="1832478" cy="963855"/>
          </a:xfrm>
        </p:grpSpPr>
        <p:sp>
          <p:nvSpPr>
            <p:cNvPr id="3" name="TextBox 3"/>
            <p:cNvSpPr txBox="1"/>
            <p:nvPr/>
          </p:nvSpPr>
          <p:spPr>
            <a:xfrm>
              <a:off x="3133474" y="2900242"/>
              <a:ext cx="1832478" cy="963855"/>
            </a:xfrm>
            <a:prstGeom prst="rect"/>
          </p:spPr>
          <p:txBody>
            <a:bodyPr vert="horz" wrap="square" lIns="66008" tIns="33052" rIns="66008" bIns="33052" rtlCol="0" anchor="ctr" anchorCtr="1"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3000" b="1" dirty="1">
                  <a:solidFill>
                    <a:srgbClr val="FFFEFE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04</a:t>
              </a:r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5162849" y="2700179"/>
            <a:ext cx="6534938" cy="701040"/>
          </a:xfrm>
          <a:prstGeom prst="rect"/>
        </p:spPr>
        <p:txBody>
          <a:bodyPr vert="horz" wrap="square" lIns="91440" tIns="45720" rIns="91440" bIns="45720" rtlCol="0" anchor="b" anchorCtr="0">
            <a:noAutofit/>
          </a:bodyPr>
          <a:lstStyle/>
          <a:p>
            <a:pPr>
              <a:lnSpc>
                <a:spcPct val="100000"/>
              </a:lnSpc>
              <a:spcBef>
                <a:spcPts val="375"/>
              </a:spcBef>
            </a:pPr>
            <a:r>
              <a:rPr lang="en-US" sz="3600" dirty="1">
                <a:solidFill>
                  <a:schemeClr val="accent3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迪士尼乐园的创新与发展</a:t>
            </a:r>
          </a:p>
        </p:txBody>
      </p:sp>
    </p:spTree>
  </p:cSld>
  <p:clrMapOvr>
    <a:masterClrMapping/>
  </p:clrMapOvr>
  <p:transition spd="fast"/>
  <p:timing>
    <p:tnLst>
      <p:par>
        <p:cTn id="1" restart="never" nodeType="tmRoot"/>
      </p:par>
    </p:tnLst>
  </p:timing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 name="">
    <p:bg>
      <p:bgPr>
        <a:blipFill dpi="0" rotWithShape="1">
          <a:blip r:embed="rId2">
            <a:alphaModFix/>
          </a:blip>
          <a:srcRect/>
          <a:stretch>
            <a:fillRect l="-47" r="-47"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3574882" y="1165346"/>
            <a:ext cx="5016408" cy="5733525"/>
          </a:xfrm>
          <a:prstGeom prst="parallelogram">
            <a:avLst/>
          </a:prstGeom>
          <a:solidFill>
            <a:schemeClr val="accent2">
              <a:alpha val="100000"/>
            </a:schemeClr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70000"/>
          </a:blip>
          <a:srcRect l="25062" r="25062"/>
          <a:stretch>
            <a:fillRect/>
          </a:stretch>
        </p:blipFill>
        <p:spPr>
          <a:xfrm>
            <a:off x="161995" y="1165346"/>
            <a:ext cx="4300144" cy="5733525"/>
          </a:xfrm>
          <a:prstGeom prst="parallelogram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5272221" y="1165346"/>
            <a:ext cx="6288526" cy="755904"/>
          </a:xfrm>
          <a:prstGeom prst="rect"/>
        </p:spPr>
        <p:txBody>
          <a:bodyPr vert="horz" wrap="square" lIns="123825" tIns="123825" rIns="57150" bIns="123825" rtlCol="0" anchor="t" anchorCtr="0">
            <a:spAutoFit/>
          </a:bodyPr>
          <a:lstStyle/>
          <a:p>
            <a:pPr>
              <a:lnSpc>
                <a:spcPct val="140000"/>
              </a:lnSpc>
            </a:pPr>
            <a:r>
              <a:rPr lang="en-US" sz="2325" b="1" dirty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虚拟现实技术</a:t>
            </a:r>
          </a:p>
        </p:txBody>
      </p:sp>
      <p:sp>
        <p:nvSpPr>
          <p:cNvPr id="5" name="AutoShape 5"/>
          <p:cNvSpPr/>
          <p:nvPr/>
        </p:nvSpPr>
        <p:spPr>
          <a:xfrm>
            <a:off x="3908867" y="1360418"/>
            <a:ext cx="701468" cy="550104"/>
          </a:xfrm>
          <a:prstGeom prst="rect"/>
          <a:solidFill>
            <a:schemeClr val="accent2">
              <a:alpha val="100000"/>
            </a:schemeClr>
          </a:solidFill>
        </p:spPr>
      </p:sp>
      <p:sp>
        <p:nvSpPr>
          <p:cNvPr id="6" name="AutoShape 6"/>
          <p:cNvSpPr/>
          <p:nvPr/>
        </p:nvSpPr>
        <p:spPr>
          <a:xfrm>
            <a:off x="4351619" y="1360418"/>
            <a:ext cx="550104" cy="550104"/>
          </a:xfrm>
          <a:prstGeom prst="ellipse"/>
          <a:solidFill>
            <a:schemeClr val="accent2">
              <a:alpha val="100000"/>
            </a:schemeClr>
          </a:solidFill>
        </p:spPr>
      </p:sp>
      <p:sp>
        <p:nvSpPr>
          <p:cNvPr id="7" name="AutoShape 7"/>
          <p:cNvSpPr/>
          <p:nvPr/>
        </p:nvSpPr>
        <p:spPr>
          <a:xfrm>
            <a:off x="3633815" y="1360418"/>
            <a:ext cx="550104" cy="550104"/>
          </a:xfrm>
          <a:prstGeom prst="ellipse"/>
          <a:solidFill>
            <a:schemeClr val="accent2">
              <a:alpha val="100000"/>
            </a:schemeClr>
          </a:solidFill>
        </p:spPr>
      </p:sp>
      <p:sp>
        <p:nvSpPr>
          <p:cNvPr id="8" name="TextBox 8"/>
          <p:cNvSpPr txBox="1"/>
          <p:nvPr/>
        </p:nvSpPr>
        <p:spPr>
          <a:xfrm>
            <a:off x="3810637" y="1233134"/>
            <a:ext cx="799698" cy="792480"/>
          </a:xfrm>
          <a:prstGeom prst="rect"/>
        </p:spPr>
        <p:txBody>
          <a:bodyPr vert="horz" wrap="square" lIns="123825" tIns="123825" rIns="57150" bIns="123825" rtlCol="0" anchor="t" anchorCtr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325" b="1" dirty="1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01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272221" y="1692114"/>
            <a:ext cx="6124237" cy="1341120"/>
          </a:xfrm>
          <a:prstGeom prst="rect"/>
        </p:spPr>
        <p:txBody>
          <a:bodyPr vert="horz" wrap="square" lIns="123825" tIns="123825" rIns="57150" bIns="123825" rtlCol="0" anchor="t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500" dirty="1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通过VR眼镜，游客可以身临其境地体验各种主题场景，如漫游海底世界、穿越丛林探险等。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832636" y="2904135"/>
            <a:ext cx="6288526" cy="755904"/>
          </a:xfrm>
          <a:prstGeom prst="rect"/>
        </p:spPr>
        <p:txBody>
          <a:bodyPr vert="horz" wrap="square" lIns="123825" tIns="123825" rIns="57150" bIns="123825" rtlCol="0" anchor="t" anchorCtr="0">
            <a:spAutoFit/>
          </a:bodyPr>
          <a:lstStyle/>
          <a:p>
            <a:pPr>
              <a:lnSpc>
                <a:spcPct val="140000"/>
              </a:lnSpc>
            </a:pPr>
            <a:r>
              <a:rPr lang="en-US" sz="2325" b="1" dirty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增强现实技术</a:t>
            </a:r>
          </a:p>
        </p:txBody>
      </p:sp>
      <p:sp>
        <p:nvSpPr>
          <p:cNvPr id="11" name="AutoShape 11"/>
          <p:cNvSpPr/>
          <p:nvPr/>
        </p:nvSpPr>
        <p:spPr>
          <a:xfrm>
            <a:off x="3469283" y="3099207"/>
            <a:ext cx="701468" cy="550104"/>
          </a:xfrm>
          <a:prstGeom prst="rect"/>
          <a:solidFill>
            <a:schemeClr val="accent2">
              <a:alpha val="100000"/>
            </a:schemeClr>
          </a:solidFill>
        </p:spPr>
      </p:sp>
      <p:sp>
        <p:nvSpPr>
          <p:cNvPr id="12" name="AutoShape 12"/>
          <p:cNvSpPr/>
          <p:nvPr/>
        </p:nvSpPr>
        <p:spPr>
          <a:xfrm>
            <a:off x="3912035" y="3099207"/>
            <a:ext cx="550104" cy="550104"/>
          </a:xfrm>
          <a:prstGeom prst="ellipse"/>
          <a:solidFill>
            <a:schemeClr val="accent2">
              <a:alpha val="100000"/>
            </a:schemeClr>
          </a:solidFill>
        </p:spPr>
      </p:sp>
      <p:sp>
        <p:nvSpPr>
          <p:cNvPr id="13" name="AutoShape 13"/>
          <p:cNvSpPr/>
          <p:nvPr/>
        </p:nvSpPr>
        <p:spPr>
          <a:xfrm>
            <a:off x="3194231" y="3099207"/>
            <a:ext cx="550104" cy="550104"/>
          </a:xfrm>
          <a:prstGeom prst="ellipse"/>
          <a:solidFill>
            <a:schemeClr val="accent2">
              <a:alpha val="100000"/>
            </a:schemeClr>
          </a:solidFill>
        </p:spPr>
      </p:sp>
      <p:sp>
        <p:nvSpPr>
          <p:cNvPr id="14" name="TextBox 14"/>
          <p:cNvSpPr txBox="1"/>
          <p:nvPr/>
        </p:nvSpPr>
        <p:spPr>
          <a:xfrm>
            <a:off x="3249042" y="2971923"/>
            <a:ext cx="1102577" cy="792480"/>
          </a:xfrm>
          <a:prstGeom prst="rect"/>
        </p:spPr>
        <p:txBody>
          <a:bodyPr vert="horz" wrap="square" lIns="123825" tIns="123825" rIns="57150" bIns="123825" rtlCol="0" anchor="t" anchorCtr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325" b="1" dirty="1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02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832636" y="3430903"/>
            <a:ext cx="6124237" cy="1341120"/>
          </a:xfrm>
          <a:prstGeom prst="rect"/>
        </p:spPr>
        <p:txBody>
          <a:bodyPr vert="horz" wrap="square" lIns="123825" tIns="123825" rIns="57150" bIns="123825" rtlCol="0" anchor="t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500" dirty="1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通过AR技术，将虚拟元素与现实世界相结合，为游客带来更加丰富的互动体验。例如，在游玩过程中，游客可以通过手机或平板电脑看到虚拟的动画角色与自己互动。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431562" y="4642924"/>
            <a:ext cx="6288526" cy="755904"/>
          </a:xfrm>
          <a:prstGeom prst="rect"/>
        </p:spPr>
        <p:txBody>
          <a:bodyPr vert="horz" wrap="square" lIns="123825" tIns="123825" rIns="57150" bIns="123825" rtlCol="0" anchor="t" anchorCtr="0">
            <a:spAutoFit/>
          </a:bodyPr>
          <a:lstStyle/>
          <a:p>
            <a:pPr>
              <a:lnSpc>
                <a:spcPct val="140000"/>
              </a:lnSpc>
            </a:pPr>
            <a:r>
              <a:rPr lang="en-US" sz="2325" b="1" dirty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智能导游系统</a:t>
            </a:r>
          </a:p>
        </p:txBody>
      </p:sp>
      <p:sp>
        <p:nvSpPr>
          <p:cNvPr id="17" name="AutoShape 17"/>
          <p:cNvSpPr/>
          <p:nvPr/>
        </p:nvSpPr>
        <p:spPr>
          <a:xfrm>
            <a:off x="3068208" y="4837996"/>
            <a:ext cx="701468" cy="550104"/>
          </a:xfrm>
          <a:prstGeom prst="rect"/>
          <a:solidFill>
            <a:schemeClr val="accent2">
              <a:alpha val="100000"/>
            </a:schemeClr>
          </a:solidFill>
        </p:spPr>
      </p:sp>
      <p:sp>
        <p:nvSpPr>
          <p:cNvPr id="18" name="AutoShape 18"/>
          <p:cNvSpPr/>
          <p:nvPr/>
        </p:nvSpPr>
        <p:spPr>
          <a:xfrm>
            <a:off x="3510960" y="4837996"/>
            <a:ext cx="550104" cy="550104"/>
          </a:xfrm>
          <a:prstGeom prst="ellipse"/>
          <a:solidFill>
            <a:schemeClr val="accent2">
              <a:alpha val="100000"/>
            </a:schemeClr>
          </a:solidFill>
        </p:spPr>
      </p:sp>
      <p:sp>
        <p:nvSpPr>
          <p:cNvPr id="19" name="AutoShape 19"/>
          <p:cNvSpPr/>
          <p:nvPr/>
        </p:nvSpPr>
        <p:spPr>
          <a:xfrm>
            <a:off x="2793156" y="4837996"/>
            <a:ext cx="550104" cy="550104"/>
          </a:xfrm>
          <a:prstGeom prst="ellipse"/>
          <a:solidFill>
            <a:schemeClr val="accent2">
              <a:alpha val="100000"/>
            </a:schemeClr>
          </a:solidFill>
        </p:spPr>
      </p:sp>
      <p:sp>
        <p:nvSpPr>
          <p:cNvPr id="20" name="TextBox 20"/>
          <p:cNvSpPr txBox="1"/>
          <p:nvPr/>
        </p:nvSpPr>
        <p:spPr>
          <a:xfrm>
            <a:off x="2878500" y="4710712"/>
            <a:ext cx="1115711" cy="792480"/>
          </a:xfrm>
          <a:prstGeom prst="rect"/>
        </p:spPr>
        <p:txBody>
          <a:bodyPr vert="horz" wrap="square" lIns="123825" tIns="123825" rIns="57150" bIns="123825" rtlCol="0" anchor="t" anchorCtr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325" b="1" dirty="1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03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4431562" y="5169692"/>
            <a:ext cx="6124237" cy="1341120"/>
          </a:xfrm>
          <a:prstGeom prst="rect"/>
        </p:spPr>
        <p:txBody>
          <a:bodyPr vert="horz" wrap="square" lIns="123825" tIns="123825" rIns="57150" bIns="123825" rtlCol="0" anchor="t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500" dirty="1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为游客提供个性化的游玩路线规划和导览服务，通过GPS定位和语音提示，确保游客不会错过任何精彩内容。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454963" y="93878"/>
            <a:ext cx="10641129" cy="914400"/>
            <a:chOff x="454963" y="93878"/>
            <a:chExt cx="10641129" cy="914400"/>
          </a:xfrm>
        </p:grpSpPr>
        <p:sp>
          <p:nvSpPr>
            <p:cNvPr id="23" name="AutoShape 23"/>
            <p:cNvSpPr/>
            <p:nvPr/>
          </p:nvSpPr>
          <p:spPr>
            <a:xfrm>
              <a:off x="454963" y="331168"/>
              <a:ext cx="84147" cy="84147"/>
            </a:xfrm>
            <a:prstGeom prst="ellipse"/>
            <a:solidFill>
              <a:schemeClr val="accent1">
                <a:alpha val="100000"/>
              </a:schemeClr>
            </a:solidFill>
          </p:spPr>
        </p:sp>
        <p:sp>
          <p:nvSpPr>
            <p:cNvPr id="24" name="AutoShape 24"/>
            <p:cNvSpPr/>
            <p:nvPr/>
          </p:nvSpPr>
          <p:spPr>
            <a:xfrm>
              <a:off x="575049" y="337743"/>
              <a:ext cx="78137" cy="78137"/>
            </a:xfrm>
            <a:prstGeom prst="ellipse"/>
            <a:solidFill>
              <a:schemeClr val="accent1">
                <a:alpha val="80000"/>
              </a:schemeClr>
            </a:solidFill>
          </p:spPr>
        </p:sp>
        <p:sp>
          <p:nvSpPr>
            <p:cNvPr id="25" name="AutoShape 25"/>
            <p:cNvSpPr/>
            <p:nvPr/>
          </p:nvSpPr>
          <p:spPr>
            <a:xfrm>
              <a:off x="689125" y="339460"/>
              <a:ext cx="74704" cy="74704"/>
            </a:xfrm>
            <a:prstGeom prst="ellipse"/>
            <a:solidFill>
              <a:schemeClr val="accent1">
                <a:alpha val="60000"/>
              </a:schemeClr>
            </a:solidFill>
          </p:spPr>
        </p:sp>
        <p:sp>
          <p:nvSpPr>
            <p:cNvPr id="26" name="AutoShape 26"/>
            <p:cNvSpPr/>
            <p:nvPr/>
          </p:nvSpPr>
          <p:spPr>
            <a:xfrm>
              <a:off x="799768" y="348430"/>
              <a:ext cx="69238" cy="69238"/>
            </a:xfrm>
            <a:prstGeom prst="ellipse"/>
            <a:solidFill>
              <a:schemeClr val="accent1">
                <a:alpha val="40000"/>
              </a:schemeClr>
            </a:solidFill>
          </p:spPr>
        </p:sp>
        <p:sp>
          <p:nvSpPr>
            <p:cNvPr id="27" name="AutoShape 27"/>
            <p:cNvSpPr/>
            <p:nvPr/>
          </p:nvSpPr>
          <p:spPr>
            <a:xfrm>
              <a:off x="904945" y="344297"/>
              <a:ext cx="65594" cy="65594"/>
            </a:xfrm>
            <a:prstGeom prst="ellipse"/>
            <a:solidFill>
              <a:schemeClr val="accent1">
                <a:alpha val="20000"/>
              </a:schemeClr>
            </a:solidFill>
          </p:spPr>
        </p:sp>
        <p:sp>
          <p:nvSpPr>
            <p:cNvPr id="28" name="AutoShape 28"/>
            <p:cNvSpPr/>
            <p:nvPr/>
          </p:nvSpPr>
          <p:spPr>
            <a:xfrm>
              <a:off x="454963" y="448942"/>
              <a:ext cx="84147" cy="84147"/>
            </a:xfrm>
            <a:prstGeom prst="ellipse"/>
            <a:solidFill>
              <a:schemeClr val="accent1">
                <a:alpha val="100000"/>
              </a:schemeClr>
            </a:solidFill>
          </p:spPr>
        </p:sp>
        <p:sp>
          <p:nvSpPr>
            <p:cNvPr id="29" name="AutoShape 29"/>
            <p:cNvSpPr/>
            <p:nvPr/>
          </p:nvSpPr>
          <p:spPr>
            <a:xfrm>
              <a:off x="575049" y="455517"/>
              <a:ext cx="78137" cy="78137"/>
            </a:xfrm>
            <a:prstGeom prst="ellipse"/>
            <a:solidFill>
              <a:schemeClr val="accent1">
                <a:alpha val="80000"/>
              </a:schemeClr>
            </a:solidFill>
          </p:spPr>
        </p:sp>
        <p:sp>
          <p:nvSpPr>
            <p:cNvPr id="30" name="AutoShape 30"/>
            <p:cNvSpPr/>
            <p:nvPr/>
          </p:nvSpPr>
          <p:spPr>
            <a:xfrm>
              <a:off x="689125" y="457233"/>
              <a:ext cx="74704" cy="74704"/>
            </a:xfrm>
            <a:prstGeom prst="ellipse"/>
            <a:solidFill>
              <a:schemeClr val="accent1">
                <a:alpha val="60000"/>
              </a:schemeClr>
            </a:solidFill>
          </p:spPr>
        </p:sp>
        <p:sp>
          <p:nvSpPr>
            <p:cNvPr id="31" name="AutoShape 31"/>
            <p:cNvSpPr/>
            <p:nvPr/>
          </p:nvSpPr>
          <p:spPr>
            <a:xfrm>
              <a:off x="799768" y="466203"/>
              <a:ext cx="69238" cy="69238"/>
            </a:xfrm>
            <a:prstGeom prst="ellipse"/>
            <a:solidFill>
              <a:schemeClr val="accent1">
                <a:alpha val="40000"/>
              </a:schemeClr>
            </a:solidFill>
          </p:spPr>
        </p:sp>
        <p:sp>
          <p:nvSpPr>
            <p:cNvPr id="32" name="AutoShape 32"/>
            <p:cNvSpPr/>
            <p:nvPr/>
          </p:nvSpPr>
          <p:spPr>
            <a:xfrm>
              <a:off x="904945" y="462070"/>
              <a:ext cx="65594" cy="65594"/>
            </a:xfrm>
            <a:prstGeom prst="ellipse"/>
            <a:solidFill>
              <a:schemeClr val="accent1">
                <a:alpha val="20000"/>
              </a:schemeClr>
            </a:solidFill>
          </p:spPr>
        </p:sp>
        <p:sp>
          <p:nvSpPr>
            <p:cNvPr id="33" name="AutoShape 33"/>
            <p:cNvSpPr/>
            <p:nvPr/>
          </p:nvSpPr>
          <p:spPr>
            <a:xfrm>
              <a:off x="454963" y="566715"/>
              <a:ext cx="84147" cy="84147"/>
            </a:xfrm>
            <a:prstGeom prst="ellipse"/>
            <a:solidFill>
              <a:schemeClr val="accent1">
                <a:alpha val="100000"/>
              </a:schemeClr>
            </a:solidFill>
          </p:spPr>
        </p:sp>
        <p:sp>
          <p:nvSpPr>
            <p:cNvPr id="34" name="AutoShape 34"/>
            <p:cNvSpPr/>
            <p:nvPr/>
          </p:nvSpPr>
          <p:spPr>
            <a:xfrm>
              <a:off x="575049" y="573291"/>
              <a:ext cx="78137" cy="78137"/>
            </a:xfrm>
            <a:prstGeom prst="ellipse"/>
            <a:solidFill>
              <a:schemeClr val="accent1">
                <a:alpha val="80000"/>
              </a:schemeClr>
            </a:solidFill>
          </p:spPr>
        </p:sp>
        <p:sp>
          <p:nvSpPr>
            <p:cNvPr id="35" name="AutoShape 35"/>
            <p:cNvSpPr/>
            <p:nvPr/>
          </p:nvSpPr>
          <p:spPr>
            <a:xfrm>
              <a:off x="689125" y="575007"/>
              <a:ext cx="74704" cy="74704"/>
            </a:xfrm>
            <a:prstGeom prst="ellipse"/>
            <a:solidFill>
              <a:schemeClr val="accent1">
                <a:alpha val="60000"/>
              </a:schemeClr>
            </a:solidFill>
          </p:spPr>
        </p:sp>
        <p:sp>
          <p:nvSpPr>
            <p:cNvPr id="36" name="AutoShape 36"/>
            <p:cNvSpPr/>
            <p:nvPr/>
          </p:nvSpPr>
          <p:spPr>
            <a:xfrm>
              <a:off x="799768" y="583977"/>
              <a:ext cx="69238" cy="69238"/>
            </a:xfrm>
            <a:prstGeom prst="ellipse"/>
            <a:solidFill>
              <a:schemeClr val="accent1">
                <a:alpha val="40000"/>
              </a:schemeClr>
            </a:solidFill>
          </p:spPr>
        </p:sp>
        <p:sp>
          <p:nvSpPr>
            <p:cNvPr id="37" name="AutoShape 37"/>
            <p:cNvSpPr/>
            <p:nvPr/>
          </p:nvSpPr>
          <p:spPr>
            <a:xfrm>
              <a:off x="904945" y="579844"/>
              <a:ext cx="65594" cy="65594"/>
            </a:xfrm>
            <a:prstGeom prst="ellipse"/>
            <a:solidFill>
              <a:schemeClr val="accent1">
                <a:alpha val="20000"/>
              </a:schemeClr>
            </a:solidFill>
          </p:spPr>
        </p:sp>
        <p:sp>
          <p:nvSpPr>
            <p:cNvPr id="38" name="AutoShape 38"/>
            <p:cNvSpPr/>
            <p:nvPr/>
          </p:nvSpPr>
          <p:spPr>
            <a:xfrm>
              <a:off x="454963" y="684489"/>
              <a:ext cx="84147" cy="84147"/>
            </a:xfrm>
            <a:prstGeom prst="ellipse"/>
            <a:solidFill>
              <a:schemeClr val="accent1">
                <a:alpha val="100000"/>
              </a:schemeClr>
            </a:solidFill>
          </p:spPr>
        </p:sp>
        <p:sp>
          <p:nvSpPr>
            <p:cNvPr id="39" name="AutoShape 39"/>
            <p:cNvSpPr/>
            <p:nvPr/>
          </p:nvSpPr>
          <p:spPr>
            <a:xfrm>
              <a:off x="575049" y="691064"/>
              <a:ext cx="78137" cy="78137"/>
            </a:xfrm>
            <a:prstGeom prst="ellipse"/>
            <a:solidFill>
              <a:schemeClr val="accent1">
                <a:alpha val="80000"/>
              </a:schemeClr>
            </a:solidFill>
          </p:spPr>
        </p:sp>
        <p:sp>
          <p:nvSpPr>
            <p:cNvPr id="40" name="AutoShape 40"/>
            <p:cNvSpPr/>
            <p:nvPr/>
          </p:nvSpPr>
          <p:spPr>
            <a:xfrm>
              <a:off x="689125" y="692781"/>
              <a:ext cx="74704" cy="74704"/>
            </a:xfrm>
            <a:prstGeom prst="ellipse"/>
            <a:solidFill>
              <a:schemeClr val="accent1">
                <a:alpha val="60000"/>
              </a:schemeClr>
            </a:solidFill>
          </p:spPr>
        </p:sp>
        <p:sp>
          <p:nvSpPr>
            <p:cNvPr id="41" name="AutoShape 41"/>
            <p:cNvSpPr/>
            <p:nvPr/>
          </p:nvSpPr>
          <p:spPr>
            <a:xfrm>
              <a:off x="799768" y="701751"/>
              <a:ext cx="69238" cy="69238"/>
            </a:xfrm>
            <a:prstGeom prst="ellipse"/>
            <a:solidFill>
              <a:schemeClr val="accent1">
                <a:alpha val="40000"/>
              </a:schemeClr>
            </a:solidFill>
          </p:spPr>
        </p:sp>
        <p:sp>
          <p:nvSpPr>
            <p:cNvPr id="42" name="AutoShape 42"/>
            <p:cNvSpPr/>
            <p:nvPr/>
          </p:nvSpPr>
          <p:spPr>
            <a:xfrm>
              <a:off x="904945" y="697618"/>
              <a:ext cx="65594" cy="65594"/>
            </a:xfrm>
            <a:prstGeom prst="ellipse"/>
            <a:solidFill>
              <a:schemeClr val="accent1">
                <a:alpha val="20000"/>
              </a:schemeClr>
            </a:solidFill>
          </p:spPr>
        </p:sp>
        <p:sp>
          <p:nvSpPr>
            <p:cNvPr id="43" name="TextBox 43"/>
            <p:cNvSpPr txBox="1"/>
            <p:nvPr/>
          </p:nvSpPr>
          <p:spPr>
            <a:xfrm>
              <a:off x="1094842" y="93878"/>
              <a:ext cx="10001250" cy="914400"/>
            </a:xfrm>
            <a:prstGeom prst="rect"/>
          </p:spPr>
          <p:txBody>
            <a:bodyPr vert="horz" wrap="square" lIns="123825" tIns="123825" rIns="57150" bIns="123825" rtlCol="0" anchor="t" anchorCtr="0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en-US" sz="3000" b="1" dirty="1">
                  <a:solidFill>
                    <a:schemeClr val="accent1">
                      <a:alpha val="100000"/>
                    </a:schemeClr>
                  </a:solidFill>
                  <a:latin typeface="Microsoft Yahei"/>
                  <a:ea typeface="Microsoft Yahei"/>
                  <a:cs typeface="Microsoft Yahei"/>
                </a:rPr>
                <a:t>创新科技的应用</a:t>
              </a:r>
            </a:p>
          </p:txBody>
        </p:sp>
      </p:grpSp>
    </p:spTree>
  </p:cSld>
  <p:clrMapOvr>
    <a:masterClrMapping/>
  </p:clrMapOvr>
  <p:transition spd="fast"/>
  <p:timing>
    <p:tnLst>
      <p:par>
        <p:cTn id="1" restart="never" nodeType="tmRoot"/>
      </p:par>
    </p:tnLst>
  </p:timing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 name="">
    <p:bg>
      <p:bgPr>
        <a:blipFill dpi="0" rotWithShape="1">
          <a:blip r:embed="rId2">
            <a:alphaModFix/>
          </a:blip>
          <a:srcRect/>
          <a:stretch>
            <a:fillRect l="-47" r="-47"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592974" y="2746815"/>
            <a:ext cx="3456116" cy="3055762"/>
          </a:xfrm>
          <a:prstGeom prst="roundRect">
            <a:avLst>
              <a:gd name="adj" fmla="val 12500"/>
            </a:avLst>
          </a:prstGeom>
          <a:solidFill>
            <a:schemeClr val="lt1">
              <a:alpha val="100000"/>
            </a:schemeClr>
          </a:solidFill>
          <a:ln w="19050">
            <a:solidFill>
              <a:schemeClr val="accent1">
                <a:alpha val="100000"/>
              </a:schemeClr>
            </a:solidFill>
            <a:prstDash val="solid"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AutoShape 3"/>
          <p:cNvSpPr/>
          <p:nvPr/>
        </p:nvSpPr>
        <p:spPr>
          <a:xfrm>
            <a:off x="4367942" y="2746815"/>
            <a:ext cx="3456116" cy="3055762"/>
          </a:xfrm>
          <a:prstGeom prst="roundRect">
            <a:avLst>
              <a:gd name="adj" fmla="val 12500"/>
            </a:avLst>
          </a:prstGeom>
          <a:solidFill>
            <a:schemeClr val="lt1">
              <a:alpha val="100000"/>
            </a:schemeClr>
          </a:solidFill>
          <a:ln w="19050">
            <a:solidFill>
              <a:schemeClr val="accent1">
                <a:alpha val="100000"/>
              </a:schemeClr>
            </a:solidFill>
            <a:prstDash val="solid"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AutoShape 4"/>
          <p:cNvSpPr/>
          <p:nvPr/>
        </p:nvSpPr>
        <p:spPr>
          <a:xfrm>
            <a:off x="8133696" y="2746815"/>
            <a:ext cx="3456116" cy="3055762"/>
          </a:xfrm>
          <a:prstGeom prst="roundRect">
            <a:avLst>
              <a:gd name="adj" fmla="val 12500"/>
            </a:avLst>
          </a:prstGeom>
          <a:solidFill>
            <a:schemeClr val="lt1">
              <a:alpha val="100000"/>
            </a:schemeClr>
          </a:solidFill>
          <a:ln w="19050">
            <a:solidFill>
              <a:schemeClr val="accent1">
                <a:alpha val="100000"/>
              </a:schemeClr>
            </a:solidFill>
            <a:prstDash val="solid"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AutoShape 5"/>
          <p:cNvSpPr/>
          <p:nvPr/>
        </p:nvSpPr>
        <p:spPr>
          <a:xfrm rot="-2700000" flipH="1" flipV="1">
            <a:off x="5274866" y="1333321"/>
            <a:ext cx="1642268" cy="1642268"/>
          </a:xfrm>
          <a:prstGeom prst="teardrop">
            <a:avLst/>
          </a:prstGeom>
          <a:solidFill>
            <a:schemeClr val="accent1">
              <a:alpha val="100000"/>
            </a:schemeClr>
          </a:solidFill>
        </p:spPr>
      </p:sp>
      <p:sp>
        <p:nvSpPr>
          <p:cNvPr id="6" name="TextBox 6"/>
          <p:cNvSpPr txBox="1"/>
          <p:nvPr/>
        </p:nvSpPr>
        <p:spPr>
          <a:xfrm>
            <a:off x="4583677" y="3404616"/>
            <a:ext cx="3024645" cy="321754"/>
          </a:xfrm>
          <a:prstGeom prst="rect"/>
        </p:spPr>
        <p:txBody>
          <a:bodyPr vert="horz" wrap="square" lIns="114300" tIns="57150" rIns="114300" bIns="57150" rtlCol="0" anchor="t" anchorCtr="0">
            <a:spAutoFit/>
          </a:bodyPr>
          <a:lstStyle/>
          <a:p>
            <a:pPr algn="ctr">
              <a:lnSpc>
                <a:spcPct val="64000"/>
              </a:lnSpc>
            </a:pPr>
            <a:r>
              <a:rPr lang="en-US" sz="2025" b="1" dirty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设施升级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613687" y="3923118"/>
            <a:ext cx="2964626" cy="1580007"/>
          </a:xfrm>
          <a:prstGeom prst="rect"/>
        </p:spPr>
        <p:txBody>
          <a:bodyPr vert="horz" wrap="square" lIns="114300" tIns="57150" rIns="114300" bIns="57150" rtlCol="0" anchor="t" anchorCtr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500" dirty="1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对现有设施进行改造和升级，提高游客的游玩体验和安全性。</a:t>
            </a:r>
          </a:p>
        </p:txBody>
      </p:sp>
      <p:sp>
        <p:nvSpPr>
          <p:cNvPr id="8" name="AutoShape 8"/>
          <p:cNvSpPr/>
          <p:nvPr/>
        </p:nvSpPr>
        <p:spPr>
          <a:xfrm>
            <a:off x="5818204" y="5524781"/>
            <a:ext cx="555593" cy="81705"/>
          </a:xfrm>
          <a:prstGeom prst="roundRect">
            <a:avLst>
              <a:gd name="adj" fmla="val 12500"/>
            </a:avLst>
          </a:prstGeom>
          <a:solidFill>
            <a:schemeClr val="accent2">
              <a:alpha val="100000"/>
            </a:schemeClr>
          </a:solidFill>
        </p:spPr>
      </p:sp>
      <p:sp>
        <p:nvSpPr>
          <p:cNvPr id="9" name="AutoShape 9"/>
          <p:cNvSpPr/>
          <p:nvPr/>
        </p:nvSpPr>
        <p:spPr>
          <a:xfrm rot="-2700000" flipH="1" flipV="1">
            <a:off x="1499898" y="1333321"/>
            <a:ext cx="1642268" cy="1642268"/>
          </a:xfrm>
          <a:prstGeom prst="teardrop">
            <a:avLst/>
          </a:prstGeom>
          <a:solidFill>
            <a:schemeClr val="accent1">
              <a:alpha val="100000"/>
            </a:schemeClr>
          </a:solidFill>
        </p:spPr>
      </p:sp>
      <p:sp>
        <p:nvSpPr>
          <p:cNvPr id="10" name="TextBox 10"/>
          <p:cNvSpPr txBox="1"/>
          <p:nvPr/>
        </p:nvSpPr>
        <p:spPr>
          <a:xfrm>
            <a:off x="808710" y="3404616"/>
            <a:ext cx="3024645" cy="321754"/>
          </a:xfrm>
          <a:prstGeom prst="rect"/>
        </p:spPr>
        <p:txBody>
          <a:bodyPr vert="horz" wrap="square" lIns="114300" tIns="57150" rIns="114300" bIns="57150" rtlCol="0" anchor="t" anchorCtr="0">
            <a:spAutoFit/>
          </a:bodyPr>
          <a:lstStyle/>
          <a:p>
            <a:pPr algn="ctr">
              <a:lnSpc>
                <a:spcPct val="64000"/>
              </a:lnSpc>
            </a:pPr>
            <a:r>
              <a:rPr lang="en-US" sz="2025" b="1" dirty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主题区的扩展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38719" y="3923118"/>
            <a:ext cx="2964626" cy="1580007"/>
          </a:xfrm>
          <a:prstGeom prst="rect"/>
        </p:spPr>
        <p:txBody>
          <a:bodyPr vert="horz" wrap="square" lIns="114300" tIns="57150" rIns="114300" bIns="57150" rtlCol="0" anchor="t" anchorCtr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500" dirty="1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不断推出新的主题区，如星球大战、冰雪奇缘等，为游客提供更多元化的游玩选择。</a:t>
            </a:r>
          </a:p>
        </p:txBody>
      </p:sp>
      <p:sp>
        <p:nvSpPr>
          <p:cNvPr id="12" name="AutoShape 12"/>
          <p:cNvSpPr/>
          <p:nvPr/>
        </p:nvSpPr>
        <p:spPr>
          <a:xfrm>
            <a:off x="2043236" y="5524781"/>
            <a:ext cx="555593" cy="81705"/>
          </a:xfrm>
          <a:prstGeom prst="roundRect">
            <a:avLst>
              <a:gd name="adj" fmla="val 12500"/>
            </a:avLst>
          </a:prstGeom>
          <a:solidFill>
            <a:schemeClr val="accent2">
              <a:alpha val="100000"/>
            </a:schemeClr>
          </a:solidFill>
        </p:spPr>
      </p:sp>
      <p:sp>
        <p:nvSpPr>
          <p:cNvPr id="13" name="AutoShape 13"/>
          <p:cNvSpPr/>
          <p:nvPr/>
        </p:nvSpPr>
        <p:spPr>
          <a:xfrm rot="-2700000" flipH="1" flipV="1">
            <a:off x="9040620" y="1333321"/>
            <a:ext cx="1642268" cy="1642268"/>
          </a:xfrm>
          <a:prstGeom prst="teardrop">
            <a:avLst/>
          </a:prstGeom>
          <a:solidFill>
            <a:schemeClr val="accent1">
              <a:alpha val="100000"/>
            </a:schemeClr>
          </a:solidFill>
        </p:spPr>
      </p:sp>
      <p:sp>
        <p:nvSpPr>
          <p:cNvPr id="14" name="TextBox 14"/>
          <p:cNvSpPr txBox="1"/>
          <p:nvPr/>
        </p:nvSpPr>
        <p:spPr>
          <a:xfrm>
            <a:off x="8349432" y="3404616"/>
            <a:ext cx="3024645" cy="321754"/>
          </a:xfrm>
          <a:prstGeom prst="rect"/>
        </p:spPr>
        <p:txBody>
          <a:bodyPr vert="horz" wrap="square" lIns="114300" tIns="57150" rIns="114300" bIns="57150" rtlCol="0" anchor="t" anchorCtr="0">
            <a:spAutoFit/>
          </a:bodyPr>
          <a:lstStyle/>
          <a:p>
            <a:pPr algn="ctr">
              <a:lnSpc>
                <a:spcPct val="64000"/>
              </a:lnSpc>
            </a:pPr>
            <a:r>
              <a:rPr lang="en-US" sz="2025" b="1" dirty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景观美化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379441" y="3923118"/>
            <a:ext cx="2964626" cy="1580007"/>
          </a:xfrm>
          <a:prstGeom prst="rect"/>
        </p:spPr>
        <p:txBody>
          <a:bodyPr vert="horz" wrap="square" lIns="114300" tIns="57150" rIns="114300" bIns="57150" rtlCol="0" anchor="t" anchorCtr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500" dirty="1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加强园内绿化和景观设计，营造更加舒适和美丽的游玩环境。</a:t>
            </a:r>
          </a:p>
        </p:txBody>
      </p:sp>
      <p:sp>
        <p:nvSpPr>
          <p:cNvPr id="16" name="AutoShape 16"/>
          <p:cNvSpPr/>
          <p:nvPr/>
        </p:nvSpPr>
        <p:spPr>
          <a:xfrm>
            <a:off x="9583957" y="5524781"/>
            <a:ext cx="555593" cy="81705"/>
          </a:xfrm>
          <a:prstGeom prst="roundRect">
            <a:avLst>
              <a:gd name="adj" fmla="val 12500"/>
            </a:avLst>
          </a:prstGeom>
          <a:solidFill>
            <a:schemeClr val="accent2">
              <a:alpha val="100000"/>
            </a:schemeClr>
          </a:solidFill>
        </p:spPr>
      </p:sp>
      <p:pic>
        <p:nvPicPr>
          <p:cNvPr id="17" name="Picture 17"/>
          <p:cNvPicPr>
            <a:picLocks noChangeAspect="1"/>
          </p:cNvPicPr>
          <p:nvPr/>
        </p:nvPicPr>
        <p:blipFill>
          <a:blip r:embed="rId3">
            <a:alphaModFix/>
          </a:blip>
          <a:srcRect l="16542" r="16542"/>
          <a:stretch>
            <a:fillRect/>
          </a:stretch>
        </p:blipFill>
        <p:spPr>
          <a:xfrm>
            <a:off x="1583319" y="1416742"/>
            <a:ext cx="1475427" cy="1475427"/>
          </a:xfrm>
          <a:prstGeom prst="ellipse"/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4">
            <a:alphaModFix/>
          </a:blip>
          <a:srcRect l="16667" r="16667"/>
          <a:stretch>
            <a:fillRect/>
          </a:stretch>
        </p:blipFill>
        <p:spPr>
          <a:xfrm>
            <a:off x="5358286" y="1416742"/>
            <a:ext cx="1475427" cy="1475427"/>
          </a:xfrm>
          <a:prstGeom prst="ellipse"/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5">
            <a:alphaModFix/>
          </a:blip>
          <a:srcRect l="16667" r="16667"/>
          <a:stretch>
            <a:fillRect/>
          </a:stretch>
        </p:blipFill>
        <p:spPr>
          <a:xfrm>
            <a:off x="9121095" y="1416742"/>
            <a:ext cx="1475427" cy="1475427"/>
          </a:xfrm>
          <a:prstGeom prst="ellipse"/>
        </p:spPr>
      </p:pic>
      <p:grpSp>
        <p:nvGrpSpPr>
          <p:cNvPr id="20" name="Group 20"/>
          <p:cNvGrpSpPr/>
          <p:nvPr/>
        </p:nvGrpSpPr>
        <p:grpSpPr>
          <a:xfrm>
            <a:off x="454963" y="93878"/>
            <a:ext cx="10641129" cy="914400"/>
            <a:chOff x="454963" y="93878"/>
            <a:chExt cx="10641129" cy="914400"/>
          </a:xfrm>
        </p:grpSpPr>
        <p:sp>
          <p:nvSpPr>
            <p:cNvPr id="21" name="AutoShape 21"/>
            <p:cNvSpPr/>
            <p:nvPr/>
          </p:nvSpPr>
          <p:spPr>
            <a:xfrm>
              <a:off x="454963" y="331168"/>
              <a:ext cx="84147" cy="84147"/>
            </a:xfrm>
            <a:prstGeom prst="ellipse"/>
            <a:solidFill>
              <a:schemeClr val="accent1">
                <a:alpha val="100000"/>
              </a:schemeClr>
            </a:solidFill>
          </p:spPr>
        </p:sp>
        <p:sp>
          <p:nvSpPr>
            <p:cNvPr id="22" name="AutoShape 22"/>
            <p:cNvSpPr/>
            <p:nvPr/>
          </p:nvSpPr>
          <p:spPr>
            <a:xfrm>
              <a:off x="575049" y="337743"/>
              <a:ext cx="78137" cy="78137"/>
            </a:xfrm>
            <a:prstGeom prst="ellipse"/>
            <a:solidFill>
              <a:schemeClr val="accent1">
                <a:alpha val="80000"/>
              </a:schemeClr>
            </a:solidFill>
          </p:spPr>
        </p:sp>
        <p:sp>
          <p:nvSpPr>
            <p:cNvPr id="23" name="AutoShape 23"/>
            <p:cNvSpPr/>
            <p:nvPr/>
          </p:nvSpPr>
          <p:spPr>
            <a:xfrm>
              <a:off x="689125" y="339460"/>
              <a:ext cx="74704" cy="74704"/>
            </a:xfrm>
            <a:prstGeom prst="ellipse"/>
            <a:solidFill>
              <a:schemeClr val="accent1">
                <a:alpha val="60000"/>
              </a:schemeClr>
            </a:solidFill>
          </p:spPr>
        </p:sp>
        <p:sp>
          <p:nvSpPr>
            <p:cNvPr id="24" name="AutoShape 24"/>
            <p:cNvSpPr/>
            <p:nvPr/>
          </p:nvSpPr>
          <p:spPr>
            <a:xfrm>
              <a:off x="799768" y="348430"/>
              <a:ext cx="69238" cy="69238"/>
            </a:xfrm>
            <a:prstGeom prst="ellipse"/>
            <a:solidFill>
              <a:schemeClr val="accent1">
                <a:alpha val="40000"/>
              </a:schemeClr>
            </a:solidFill>
          </p:spPr>
        </p:sp>
        <p:sp>
          <p:nvSpPr>
            <p:cNvPr id="25" name="AutoShape 25"/>
            <p:cNvSpPr/>
            <p:nvPr/>
          </p:nvSpPr>
          <p:spPr>
            <a:xfrm>
              <a:off x="904945" y="344297"/>
              <a:ext cx="65594" cy="65594"/>
            </a:xfrm>
            <a:prstGeom prst="ellipse"/>
            <a:solidFill>
              <a:schemeClr val="accent1">
                <a:alpha val="20000"/>
              </a:schemeClr>
            </a:solidFill>
          </p:spPr>
        </p:sp>
        <p:sp>
          <p:nvSpPr>
            <p:cNvPr id="26" name="AutoShape 26"/>
            <p:cNvSpPr/>
            <p:nvPr/>
          </p:nvSpPr>
          <p:spPr>
            <a:xfrm>
              <a:off x="454963" y="448942"/>
              <a:ext cx="84147" cy="84147"/>
            </a:xfrm>
            <a:prstGeom prst="ellipse"/>
            <a:solidFill>
              <a:schemeClr val="accent1">
                <a:alpha val="100000"/>
              </a:schemeClr>
            </a:solidFill>
          </p:spPr>
        </p:sp>
        <p:sp>
          <p:nvSpPr>
            <p:cNvPr id="27" name="AutoShape 27"/>
            <p:cNvSpPr/>
            <p:nvPr/>
          </p:nvSpPr>
          <p:spPr>
            <a:xfrm>
              <a:off x="575049" y="455517"/>
              <a:ext cx="78137" cy="78137"/>
            </a:xfrm>
            <a:prstGeom prst="ellipse"/>
            <a:solidFill>
              <a:schemeClr val="accent1">
                <a:alpha val="80000"/>
              </a:schemeClr>
            </a:solidFill>
          </p:spPr>
        </p:sp>
        <p:sp>
          <p:nvSpPr>
            <p:cNvPr id="28" name="AutoShape 28"/>
            <p:cNvSpPr/>
            <p:nvPr/>
          </p:nvSpPr>
          <p:spPr>
            <a:xfrm>
              <a:off x="689125" y="457233"/>
              <a:ext cx="74704" cy="74704"/>
            </a:xfrm>
            <a:prstGeom prst="ellipse"/>
            <a:solidFill>
              <a:schemeClr val="accent1">
                <a:alpha val="60000"/>
              </a:schemeClr>
            </a:solidFill>
          </p:spPr>
        </p:sp>
        <p:sp>
          <p:nvSpPr>
            <p:cNvPr id="29" name="AutoShape 29"/>
            <p:cNvSpPr/>
            <p:nvPr/>
          </p:nvSpPr>
          <p:spPr>
            <a:xfrm>
              <a:off x="799768" y="466203"/>
              <a:ext cx="69238" cy="69238"/>
            </a:xfrm>
            <a:prstGeom prst="ellipse"/>
            <a:solidFill>
              <a:schemeClr val="accent1">
                <a:alpha val="40000"/>
              </a:schemeClr>
            </a:solidFill>
          </p:spPr>
        </p:sp>
        <p:sp>
          <p:nvSpPr>
            <p:cNvPr id="30" name="AutoShape 30"/>
            <p:cNvSpPr/>
            <p:nvPr/>
          </p:nvSpPr>
          <p:spPr>
            <a:xfrm>
              <a:off x="904945" y="462070"/>
              <a:ext cx="65594" cy="65594"/>
            </a:xfrm>
            <a:prstGeom prst="ellipse"/>
            <a:solidFill>
              <a:schemeClr val="accent1">
                <a:alpha val="20000"/>
              </a:schemeClr>
            </a:solidFill>
          </p:spPr>
        </p:sp>
        <p:sp>
          <p:nvSpPr>
            <p:cNvPr id="31" name="AutoShape 31"/>
            <p:cNvSpPr/>
            <p:nvPr/>
          </p:nvSpPr>
          <p:spPr>
            <a:xfrm>
              <a:off x="454963" y="566715"/>
              <a:ext cx="84147" cy="84147"/>
            </a:xfrm>
            <a:prstGeom prst="ellipse"/>
            <a:solidFill>
              <a:schemeClr val="accent1">
                <a:alpha val="100000"/>
              </a:schemeClr>
            </a:solidFill>
          </p:spPr>
        </p:sp>
        <p:sp>
          <p:nvSpPr>
            <p:cNvPr id="32" name="AutoShape 32"/>
            <p:cNvSpPr/>
            <p:nvPr/>
          </p:nvSpPr>
          <p:spPr>
            <a:xfrm>
              <a:off x="575049" y="573291"/>
              <a:ext cx="78137" cy="78137"/>
            </a:xfrm>
            <a:prstGeom prst="ellipse"/>
            <a:solidFill>
              <a:schemeClr val="accent1">
                <a:alpha val="80000"/>
              </a:schemeClr>
            </a:solidFill>
          </p:spPr>
        </p:sp>
        <p:sp>
          <p:nvSpPr>
            <p:cNvPr id="33" name="AutoShape 33"/>
            <p:cNvSpPr/>
            <p:nvPr/>
          </p:nvSpPr>
          <p:spPr>
            <a:xfrm>
              <a:off x="689125" y="575007"/>
              <a:ext cx="74704" cy="74704"/>
            </a:xfrm>
            <a:prstGeom prst="ellipse"/>
            <a:solidFill>
              <a:schemeClr val="accent1">
                <a:alpha val="60000"/>
              </a:schemeClr>
            </a:solidFill>
          </p:spPr>
        </p:sp>
        <p:sp>
          <p:nvSpPr>
            <p:cNvPr id="34" name="AutoShape 34"/>
            <p:cNvSpPr/>
            <p:nvPr/>
          </p:nvSpPr>
          <p:spPr>
            <a:xfrm>
              <a:off x="799768" y="583977"/>
              <a:ext cx="69238" cy="69238"/>
            </a:xfrm>
            <a:prstGeom prst="ellipse"/>
            <a:solidFill>
              <a:schemeClr val="accent1">
                <a:alpha val="40000"/>
              </a:schemeClr>
            </a:solidFill>
          </p:spPr>
        </p:sp>
        <p:sp>
          <p:nvSpPr>
            <p:cNvPr id="35" name="AutoShape 35"/>
            <p:cNvSpPr/>
            <p:nvPr/>
          </p:nvSpPr>
          <p:spPr>
            <a:xfrm>
              <a:off x="904945" y="579844"/>
              <a:ext cx="65594" cy="65594"/>
            </a:xfrm>
            <a:prstGeom prst="ellipse"/>
            <a:solidFill>
              <a:schemeClr val="accent1">
                <a:alpha val="20000"/>
              </a:schemeClr>
            </a:solidFill>
          </p:spPr>
        </p:sp>
        <p:sp>
          <p:nvSpPr>
            <p:cNvPr id="36" name="AutoShape 36"/>
            <p:cNvSpPr/>
            <p:nvPr/>
          </p:nvSpPr>
          <p:spPr>
            <a:xfrm>
              <a:off x="454963" y="684489"/>
              <a:ext cx="84147" cy="84147"/>
            </a:xfrm>
            <a:prstGeom prst="ellipse"/>
            <a:solidFill>
              <a:schemeClr val="accent1">
                <a:alpha val="100000"/>
              </a:schemeClr>
            </a:solidFill>
          </p:spPr>
        </p:sp>
        <p:sp>
          <p:nvSpPr>
            <p:cNvPr id="37" name="AutoShape 37"/>
            <p:cNvSpPr/>
            <p:nvPr/>
          </p:nvSpPr>
          <p:spPr>
            <a:xfrm>
              <a:off x="575049" y="691064"/>
              <a:ext cx="78137" cy="78137"/>
            </a:xfrm>
            <a:prstGeom prst="ellipse"/>
            <a:solidFill>
              <a:schemeClr val="accent1">
                <a:alpha val="80000"/>
              </a:schemeClr>
            </a:solidFill>
          </p:spPr>
        </p:sp>
        <p:sp>
          <p:nvSpPr>
            <p:cNvPr id="38" name="AutoShape 38"/>
            <p:cNvSpPr/>
            <p:nvPr/>
          </p:nvSpPr>
          <p:spPr>
            <a:xfrm>
              <a:off x="689125" y="692781"/>
              <a:ext cx="74704" cy="74704"/>
            </a:xfrm>
            <a:prstGeom prst="ellipse"/>
            <a:solidFill>
              <a:schemeClr val="accent1">
                <a:alpha val="60000"/>
              </a:schemeClr>
            </a:solidFill>
          </p:spPr>
        </p:sp>
        <p:sp>
          <p:nvSpPr>
            <p:cNvPr id="39" name="AutoShape 39"/>
            <p:cNvSpPr/>
            <p:nvPr/>
          </p:nvSpPr>
          <p:spPr>
            <a:xfrm>
              <a:off x="799768" y="701751"/>
              <a:ext cx="69238" cy="69238"/>
            </a:xfrm>
            <a:prstGeom prst="ellipse"/>
            <a:solidFill>
              <a:schemeClr val="accent1">
                <a:alpha val="40000"/>
              </a:schemeClr>
            </a:solidFill>
          </p:spPr>
        </p:sp>
        <p:sp>
          <p:nvSpPr>
            <p:cNvPr id="40" name="AutoShape 40"/>
            <p:cNvSpPr/>
            <p:nvPr/>
          </p:nvSpPr>
          <p:spPr>
            <a:xfrm>
              <a:off x="904945" y="697618"/>
              <a:ext cx="65594" cy="65594"/>
            </a:xfrm>
            <a:prstGeom prst="ellipse"/>
            <a:solidFill>
              <a:schemeClr val="accent1">
                <a:alpha val="20000"/>
              </a:schemeClr>
            </a:solidFill>
          </p:spPr>
        </p:sp>
        <p:sp>
          <p:nvSpPr>
            <p:cNvPr id="41" name="TextBox 41"/>
            <p:cNvSpPr txBox="1"/>
            <p:nvPr/>
          </p:nvSpPr>
          <p:spPr>
            <a:xfrm>
              <a:off x="1094842" y="93878"/>
              <a:ext cx="10001250" cy="914400"/>
            </a:xfrm>
            <a:prstGeom prst="rect"/>
          </p:spPr>
          <p:txBody>
            <a:bodyPr vert="horz" wrap="square" lIns="123825" tIns="123825" rIns="57150" bIns="123825" rtlCol="0" anchor="t" anchorCtr="0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en-US" sz="3000" b="1" dirty="1">
                  <a:solidFill>
                    <a:schemeClr val="accent1">
                      <a:alpha val="100000"/>
                    </a:schemeClr>
                  </a:solidFill>
                  <a:latin typeface="Microsoft Yahei"/>
                  <a:ea typeface="Microsoft Yahei"/>
                  <a:cs typeface="Microsoft Yahei"/>
                </a:rPr>
                <a:t>乐园的扩建与改造</a:t>
              </a:r>
            </a:p>
          </p:txBody>
        </p:sp>
      </p:grpSp>
    </p:spTree>
  </p:cSld>
  <p:clrMapOvr>
    <a:masterClrMapping/>
  </p:clrMapOvr>
  <p:transition spd="fast"/>
  <p:timing>
    <p:tnLst>
      <p:par>
        <p:cTn id="1" restart="never" nodeType="tmRoot"/>
      </p:par>
    </p:tnLst>
  </p:timing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 name="">
    <p:bg>
      <p:bgPr>
        <a:blipFill dpi="0" rotWithShape="1">
          <a:blip r:embed="rId2">
            <a:alphaModFix/>
          </a:blip>
          <a:srcRect/>
          <a:stretch>
            <a:fillRect l="-47" r="-47"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2700000">
            <a:off x="-425346" y="-2696323"/>
            <a:ext cx="4457492" cy="4457492"/>
          </a:xfrm>
          <a:prstGeom prst="rect"/>
          <a:solidFill>
            <a:schemeClr val="accent1">
              <a:alpha val="100000"/>
            </a:schemeClr>
          </a:solidFill>
        </p:spPr>
      </p:sp>
      <p:sp>
        <p:nvSpPr>
          <p:cNvPr id="3" name="AutoShape 3"/>
          <p:cNvSpPr/>
          <p:nvPr/>
        </p:nvSpPr>
        <p:spPr>
          <a:xfrm>
            <a:off x="1021821" y="612775"/>
            <a:ext cx="1563158" cy="769938"/>
          </a:xfrm>
          <a:prstGeom prst="rect"/>
          <a:noFill/>
        </p:spPr>
        <p:txBody>
          <a:bodyPr vert="horz" wrap="square" lIns="91440" tIns="45720" rIns="91440" bIns="45720" rtlCol="0" anchor="ctr" anchorCtr="0">
            <a:noAutofit/>
          </a:bodyPr>
          <a:lstStyle/>
          <a:p>
            <a:pPr algn="ctr">
              <a:defRPr/>
            </a:pPr>
            <a:r>
              <a:rPr lang="en-US" sz="4400" b="1" dirty="1">
                <a:solidFill>
                  <a:srgbClr val="FFFEFE">
                    <a:alpha val="100000"/>
                  </a:srgbClr>
                </a:solidFill>
                <a:latin typeface="微软雅黑"/>
                <a:ea typeface="微软雅黑"/>
                <a:cs typeface="微软雅黑"/>
              </a:rPr>
              <a:t>目 录</a:t>
            </a:r>
            <a:endParaRPr lang="en-US" sz="1100"/>
          </a:p>
        </p:txBody>
      </p:sp>
      <p:sp>
        <p:nvSpPr>
          <p:cNvPr id="4" name="AutoShape 4"/>
          <p:cNvSpPr/>
          <p:nvPr/>
        </p:nvSpPr>
        <p:spPr>
          <a:xfrm>
            <a:off x="10615613" y="1795463"/>
            <a:ext cx="1339850" cy="338137"/>
          </a:xfrm>
          <a:prstGeom prst="rect"/>
          <a:noFill/>
        </p:spPr>
      </p:sp>
      <p:sp>
        <p:nvSpPr>
          <p:cNvPr id="5" name="TextBox 5"/>
          <p:cNvSpPr txBox="1"/>
          <p:nvPr/>
        </p:nvSpPr>
        <p:spPr>
          <a:xfrm>
            <a:off x="4788641" y="930592"/>
            <a:ext cx="5050155" cy="4996815"/>
          </a:xfrm>
          <a:prstGeom prst="rect"/>
        </p:spPr>
        <p:txBody>
          <a:bodyPr vert="horz" wrap="square" lIns="91440" tIns="45720" rIns="91440" bIns="45720" rtlCol="0" anchor="ctr" anchorCtr="0">
            <a:spAutoFit/>
          </a:bodyPr>
          <a:lstStyle/>
          <a:p>
            <a:pPr marL="203200" lvl="0" indent="-203200">
              <a:lnSpc>
                <a:spcPct val="150000"/>
              </a:lnSpc>
              <a:spcBef>
                <a:spcPts val="375"/>
              </a:spcBef>
              <a:buFont typeface="Arial"/>
              <a:buChar char="•"/>
            </a:pPr>
            <a:r>
              <a:rPr lang="en-US" sz="2400" b="1" dirty="1">
                <a:solidFill>
                  <a:schemeClr val="accent1">
                    <a:lumMod val="50000"/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迪士尼乐园简介</a:t>
            </a:r>
          </a:p>
          <a:p>
            <a:pPr marL="203200" lvl="0" indent="-203200">
              <a:lnSpc>
                <a:spcPct val="150000"/>
              </a:lnSpc>
              <a:spcBef>
                <a:spcPts val="375"/>
              </a:spcBef>
              <a:buFont typeface="Arial"/>
              <a:buChar char="•"/>
            </a:pPr>
            <a:r>
              <a:rPr lang="en-US" sz="2400" b="1" dirty="1">
                <a:solidFill>
                  <a:schemeClr val="accent1">
                    <a:lumMod val="50000"/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迪士尼乐园的设施与项目</a:t>
            </a:r>
          </a:p>
          <a:p>
            <a:pPr marL="203200" lvl="0" indent="-203200">
              <a:lnSpc>
                <a:spcPct val="150000"/>
              </a:lnSpc>
              <a:spcBef>
                <a:spcPts val="375"/>
              </a:spcBef>
              <a:buFont typeface="Arial"/>
              <a:buChar char="•"/>
            </a:pPr>
            <a:r>
              <a:rPr lang="en-US" sz="2400" b="1" dirty="1">
                <a:solidFill>
                  <a:schemeClr val="accent1">
                    <a:lumMod val="50000"/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迪士尼乐园的运营与管理</a:t>
            </a:r>
          </a:p>
          <a:p>
            <a:pPr marL="203200" lvl="0" indent="-203200">
              <a:lnSpc>
                <a:spcPct val="150000"/>
              </a:lnSpc>
              <a:spcBef>
                <a:spcPts val="375"/>
              </a:spcBef>
              <a:buFont typeface="Arial"/>
              <a:buChar char="•"/>
            </a:pPr>
            <a:r>
              <a:rPr lang="en-US" sz="2400" b="1" dirty="1">
                <a:solidFill>
                  <a:schemeClr val="accent1">
                    <a:lumMod val="50000"/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迪士尼乐园的创新与发展</a:t>
            </a:r>
          </a:p>
          <a:p>
            <a:pPr marL="203200" lvl="0" indent="-203200">
              <a:lnSpc>
                <a:spcPct val="150000"/>
              </a:lnSpc>
              <a:spcBef>
                <a:spcPts val="375"/>
              </a:spcBef>
              <a:buFont typeface="Arial"/>
              <a:buChar char="•"/>
            </a:pPr>
            <a:r>
              <a:rPr lang="en-US" sz="2400" b="1" dirty="1">
                <a:solidFill>
                  <a:schemeClr val="accent1">
                    <a:lumMod val="50000"/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案例分析与实践</a:t>
            </a:r>
          </a:p>
          <a:p>
            <a:pPr marL="203200" lvl="0" indent="-203200">
              <a:lnSpc>
                <a:spcPct val="150000"/>
              </a:lnSpc>
              <a:spcBef>
                <a:spcPts val="375"/>
              </a:spcBef>
              <a:buFont typeface="Arial"/>
              <a:buChar char="•"/>
            </a:pPr>
            <a:r>
              <a:rPr lang="en-US" sz="2400" b="1" dirty="1">
                <a:solidFill>
                  <a:schemeClr val="accent1">
                    <a:lumMod val="50000"/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总结与思考</a:t>
            </a:r>
          </a:p>
        </p:txBody>
      </p:sp>
      <p:sp>
        <p:nvSpPr>
          <p:cNvPr id="6" name="AutoShape 6"/>
          <p:cNvSpPr/>
          <p:nvPr/>
        </p:nvSpPr>
        <p:spPr>
          <a:xfrm rot="2700000">
            <a:off x="1152099" y="3867101"/>
            <a:ext cx="1030027" cy="1030027"/>
          </a:xfrm>
          <a:prstGeom prst="rect"/>
          <a:solidFill>
            <a:schemeClr val="accent1">
              <a:alpha val="100000"/>
            </a:schemeClr>
          </a:solidFill>
        </p:spPr>
      </p:sp>
      <p:sp>
        <p:nvSpPr>
          <p:cNvPr id="7" name="AutoShape 7"/>
          <p:cNvSpPr/>
          <p:nvPr/>
        </p:nvSpPr>
        <p:spPr>
          <a:xfrm rot="2700000">
            <a:off x="2095422" y="2929440"/>
            <a:ext cx="600059" cy="600059"/>
          </a:xfrm>
          <a:prstGeom prst="rect"/>
          <a:solidFill>
            <a:schemeClr val="accent1">
              <a:alpha val="100000"/>
            </a:schemeClr>
          </a:solidFill>
        </p:spPr>
      </p:sp>
    </p:spTree>
  </p:cSld>
  <p:clrMapOvr>
    <a:masterClrMapping/>
  </p:clrMapOvr>
  <p:transition spd="fast"/>
  <p:timing>
    <p:tnLst>
      <p:par>
        <p:cTn id="1" restart="never" nodeType="tmRoot"/>
      </p:par>
    </p:tnLst>
  </p:timing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 name="">
    <p:bg>
      <p:bgPr>
        <a:blipFill dpi="0" rotWithShape="1">
          <a:blip r:embed="rId2">
            <a:alphaModFix/>
          </a:blip>
          <a:srcRect/>
          <a:stretch>
            <a:fillRect l="-47" r="-47"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3485416" y="3075841"/>
            <a:ext cx="1954703" cy="1969616"/>
          </a:xfrm>
          <a:prstGeom prst="ellipse"/>
          <a:solidFill>
            <a:schemeClr val="accent2">
              <a:alpha val="100000"/>
            </a:schemeClr>
          </a:solidFill>
        </p:spPr>
      </p:sp>
      <p:sp>
        <p:nvSpPr>
          <p:cNvPr id="3" name="AutoShape 3"/>
          <p:cNvSpPr/>
          <p:nvPr/>
        </p:nvSpPr>
        <p:spPr>
          <a:xfrm>
            <a:off x="5660673" y="3426081"/>
            <a:ext cx="2699191" cy="2719784"/>
          </a:xfrm>
          <a:prstGeom prst="ellipse"/>
          <a:solidFill>
            <a:schemeClr val="accent2">
              <a:alpha val="100000"/>
            </a:schemeClr>
          </a:solidFill>
        </p:spPr>
      </p:sp>
      <p:sp>
        <p:nvSpPr>
          <p:cNvPr id="4" name="AutoShape 4"/>
          <p:cNvSpPr/>
          <p:nvPr/>
        </p:nvSpPr>
        <p:spPr>
          <a:xfrm>
            <a:off x="5288494" y="1513149"/>
            <a:ext cx="1721774" cy="1721774"/>
          </a:xfrm>
          <a:prstGeom prst="ellipse"/>
          <a:solidFill>
            <a:schemeClr val="accent2">
              <a:alpha val="100000"/>
            </a:schemeClr>
          </a:solidFill>
        </p:spPr>
      </p:sp>
      <p:sp>
        <p:nvSpPr>
          <p:cNvPr id="5" name="TextBox 5"/>
          <p:cNvSpPr txBox="1"/>
          <p:nvPr/>
        </p:nvSpPr>
        <p:spPr>
          <a:xfrm>
            <a:off x="280421" y="2711491"/>
            <a:ext cx="3039989" cy="1257300"/>
          </a:xfrm>
          <a:prstGeom prst="rect"/>
        </p:spPr>
        <p:txBody>
          <a:bodyPr vert="horz" wrap="square" lIns="114300" tIns="57150" rIns="114300" bIns="57150" rtlCol="0" anchor="t" anchorCtr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sz="1500" dirty="1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加强数字化技术的应用和创新，提高游客的互动体验和个性化服务。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5399254" y="1623909"/>
            <a:ext cx="1500254" cy="1500254"/>
          </a:xfrm>
          <a:prstGeom prst="ellipse"/>
        </p:spPr>
      </p:pic>
      <p:sp>
        <p:nvSpPr>
          <p:cNvPr id="7" name="TextBox 7"/>
          <p:cNvSpPr txBox="1"/>
          <p:nvPr/>
        </p:nvSpPr>
        <p:spPr>
          <a:xfrm>
            <a:off x="613814" y="2226284"/>
            <a:ext cx="2703493" cy="398526"/>
          </a:xfrm>
          <a:prstGeom prst="rect"/>
        </p:spPr>
        <p:txBody>
          <a:bodyPr vert="horz" wrap="square" lIns="114300" tIns="57150" rIns="114300" bIns="57150" rtlCol="0" anchor="t" anchorCtr="0">
            <a:spAutoFit/>
          </a:bodyPr>
          <a:lstStyle/>
          <a:p>
            <a:pPr algn="r">
              <a:lnSpc>
                <a:spcPct val="77000"/>
              </a:lnSpc>
            </a:pPr>
            <a:r>
              <a:rPr lang="en-US" sz="2325" b="1" dirty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数字化转型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300757" y="1971492"/>
            <a:ext cx="3121877" cy="1287399"/>
          </a:xfrm>
          <a:prstGeom prst="rect"/>
        </p:spPr>
        <p:txBody>
          <a:bodyPr vert="horz" wrap="square" lIns="114300" tIns="57150" rIns="114300" bIns="57150" rtlCol="0" anchor="t" anchorCtr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500" dirty="1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计划在全球范围内扩张迪士尼乐园，为更多游客带来欢乐。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300757" y="1513149"/>
            <a:ext cx="2703493" cy="398526"/>
          </a:xfrm>
          <a:prstGeom prst="rect"/>
        </p:spPr>
        <p:txBody>
          <a:bodyPr vert="horz" wrap="square" lIns="114300" tIns="57150" rIns="114300" bIns="57150" rtlCol="0" anchor="t" anchorCtr="0">
            <a:spAutoFit/>
          </a:bodyPr>
          <a:lstStyle/>
          <a:p>
            <a:pPr>
              <a:lnSpc>
                <a:spcPct val="77000"/>
              </a:lnSpc>
            </a:pPr>
            <a:r>
              <a:rPr lang="en-US" sz="2325" b="1" dirty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国际扩张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820154" y="3595858"/>
            <a:ext cx="2380229" cy="2380229"/>
          </a:xfrm>
          <a:prstGeom prst="ellipse"/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3637042" y="3234923"/>
            <a:ext cx="1651452" cy="1651452"/>
          </a:xfrm>
          <a:prstGeom prst="ellipse"/>
        </p:spPr>
      </p:pic>
      <p:sp>
        <p:nvSpPr>
          <p:cNvPr id="12" name="TextBox 12"/>
          <p:cNvSpPr txBox="1"/>
          <p:nvPr/>
        </p:nvSpPr>
        <p:spPr>
          <a:xfrm>
            <a:off x="8621512" y="4777233"/>
            <a:ext cx="3219450" cy="1257300"/>
          </a:xfrm>
          <a:prstGeom prst="rect"/>
        </p:spPr>
        <p:txBody>
          <a:bodyPr vert="horz" wrap="square" lIns="114300" tIns="57150" rIns="114300" bIns="57150" rtlCol="0" anchor="t" anchorCtr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500" dirty="1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注重环境保护和可持续发展，采取节能减排措施，确保乐园的绿色发展。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621512" y="4318890"/>
            <a:ext cx="2703493" cy="398526"/>
          </a:xfrm>
          <a:prstGeom prst="rect"/>
        </p:spPr>
        <p:txBody>
          <a:bodyPr vert="horz" wrap="square" lIns="114300" tIns="57150" rIns="114300" bIns="57150" rtlCol="0" anchor="t" anchorCtr="0">
            <a:spAutoFit/>
          </a:bodyPr>
          <a:lstStyle/>
          <a:p>
            <a:pPr>
              <a:lnSpc>
                <a:spcPct val="77000"/>
              </a:lnSpc>
            </a:pPr>
            <a:r>
              <a:rPr lang="en-US" sz="2325" b="1" dirty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可持续发展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454963" y="93878"/>
            <a:ext cx="10641129" cy="914400"/>
            <a:chOff x="454963" y="93878"/>
            <a:chExt cx="10641129" cy="914400"/>
          </a:xfrm>
        </p:grpSpPr>
        <p:sp>
          <p:nvSpPr>
            <p:cNvPr id="15" name="AutoShape 15"/>
            <p:cNvSpPr/>
            <p:nvPr/>
          </p:nvSpPr>
          <p:spPr>
            <a:xfrm>
              <a:off x="454963" y="331168"/>
              <a:ext cx="84147" cy="84147"/>
            </a:xfrm>
            <a:prstGeom prst="ellipse"/>
            <a:solidFill>
              <a:schemeClr val="accent1">
                <a:alpha val="100000"/>
              </a:schemeClr>
            </a:solidFill>
          </p:spPr>
        </p:sp>
        <p:sp>
          <p:nvSpPr>
            <p:cNvPr id="16" name="AutoShape 16"/>
            <p:cNvSpPr/>
            <p:nvPr/>
          </p:nvSpPr>
          <p:spPr>
            <a:xfrm>
              <a:off x="575049" y="337743"/>
              <a:ext cx="78137" cy="78137"/>
            </a:xfrm>
            <a:prstGeom prst="ellipse"/>
            <a:solidFill>
              <a:schemeClr val="accent1">
                <a:alpha val="80000"/>
              </a:schemeClr>
            </a:solidFill>
          </p:spPr>
        </p:sp>
        <p:sp>
          <p:nvSpPr>
            <p:cNvPr id="17" name="AutoShape 17"/>
            <p:cNvSpPr/>
            <p:nvPr/>
          </p:nvSpPr>
          <p:spPr>
            <a:xfrm>
              <a:off x="689125" y="339460"/>
              <a:ext cx="74704" cy="74704"/>
            </a:xfrm>
            <a:prstGeom prst="ellipse"/>
            <a:solidFill>
              <a:schemeClr val="accent1">
                <a:alpha val="60000"/>
              </a:schemeClr>
            </a:solidFill>
          </p:spPr>
        </p:sp>
        <p:sp>
          <p:nvSpPr>
            <p:cNvPr id="18" name="AutoShape 18"/>
            <p:cNvSpPr/>
            <p:nvPr/>
          </p:nvSpPr>
          <p:spPr>
            <a:xfrm>
              <a:off x="799768" y="348430"/>
              <a:ext cx="69238" cy="69238"/>
            </a:xfrm>
            <a:prstGeom prst="ellipse"/>
            <a:solidFill>
              <a:schemeClr val="accent1">
                <a:alpha val="40000"/>
              </a:schemeClr>
            </a:solidFill>
          </p:spPr>
        </p:sp>
        <p:sp>
          <p:nvSpPr>
            <p:cNvPr id="19" name="AutoShape 19"/>
            <p:cNvSpPr/>
            <p:nvPr/>
          </p:nvSpPr>
          <p:spPr>
            <a:xfrm>
              <a:off x="904945" y="344297"/>
              <a:ext cx="65594" cy="65594"/>
            </a:xfrm>
            <a:prstGeom prst="ellipse"/>
            <a:solidFill>
              <a:schemeClr val="accent1">
                <a:alpha val="20000"/>
              </a:schemeClr>
            </a:solidFill>
          </p:spPr>
        </p:sp>
        <p:sp>
          <p:nvSpPr>
            <p:cNvPr id="20" name="AutoShape 20"/>
            <p:cNvSpPr/>
            <p:nvPr/>
          </p:nvSpPr>
          <p:spPr>
            <a:xfrm>
              <a:off x="454963" y="448942"/>
              <a:ext cx="84147" cy="84147"/>
            </a:xfrm>
            <a:prstGeom prst="ellipse"/>
            <a:solidFill>
              <a:schemeClr val="accent1">
                <a:alpha val="100000"/>
              </a:schemeClr>
            </a:solidFill>
          </p:spPr>
        </p:sp>
        <p:sp>
          <p:nvSpPr>
            <p:cNvPr id="21" name="AutoShape 21"/>
            <p:cNvSpPr/>
            <p:nvPr/>
          </p:nvSpPr>
          <p:spPr>
            <a:xfrm>
              <a:off x="575049" y="455517"/>
              <a:ext cx="78137" cy="78137"/>
            </a:xfrm>
            <a:prstGeom prst="ellipse"/>
            <a:solidFill>
              <a:schemeClr val="accent1">
                <a:alpha val="80000"/>
              </a:schemeClr>
            </a:solidFill>
          </p:spPr>
        </p:sp>
        <p:sp>
          <p:nvSpPr>
            <p:cNvPr id="22" name="AutoShape 22"/>
            <p:cNvSpPr/>
            <p:nvPr/>
          </p:nvSpPr>
          <p:spPr>
            <a:xfrm>
              <a:off x="689125" y="457233"/>
              <a:ext cx="74704" cy="74704"/>
            </a:xfrm>
            <a:prstGeom prst="ellipse"/>
            <a:solidFill>
              <a:schemeClr val="accent1">
                <a:alpha val="60000"/>
              </a:schemeClr>
            </a:solidFill>
          </p:spPr>
        </p:sp>
        <p:sp>
          <p:nvSpPr>
            <p:cNvPr id="23" name="AutoShape 23"/>
            <p:cNvSpPr/>
            <p:nvPr/>
          </p:nvSpPr>
          <p:spPr>
            <a:xfrm>
              <a:off x="799768" y="466203"/>
              <a:ext cx="69238" cy="69238"/>
            </a:xfrm>
            <a:prstGeom prst="ellipse"/>
            <a:solidFill>
              <a:schemeClr val="accent1">
                <a:alpha val="40000"/>
              </a:schemeClr>
            </a:solidFill>
          </p:spPr>
        </p:sp>
        <p:sp>
          <p:nvSpPr>
            <p:cNvPr id="24" name="AutoShape 24"/>
            <p:cNvSpPr/>
            <p:nvPr/>
          </p:nvSpPr>
          <p:spPr>
            <a:xfrm>
              <a:off x="904945" y="462070"/>
              <a:ext cx="65594" cy="65594"/>
            </a:xfrm>
            <a:prstGeom prst="ellipse"/>
            <a:solidFill>
              <a:schemeClr val="accent1">
                <a:alpha val="20000"/>
              </a:schemeClr>
            </a:solidFill>
          </p:spPr>
        </p:sp>
        <p:sp>
          <p:nvSpPr>
            <p:cNvPr id="25" name="AutoShape 25"/>
            <p:cNvSpPr/>
            <p:nvPr/>
          </p:nvSpPr>
          <p:spPr>
            <a:xfrm>
              <a:off x="454963" y="566715"/>
              <a:ext cx="84147" cy="84147"/>
            </a:xfrm>
            <a:prstGeom prst="ellipse"/>
            <a:solidFill>
              <a:schemeClr val="accent1">
                <a:alpha val="100000"/>
              </a:schemeClr>
            </a:solidFill>
          </p:spPr>
        </p:sp>
        <p:sp>
          <p:nvSpPr>
            <p:cNvPr id="26" name="AutoShape 26"/>
            <p:cNvSpPr/>
            <p:nvPr/>
          </p:nvSpPr>
          <p:spPr>
            <a:xfrm>
              <a:off x="575049" y="573291"/>
              <a:ext cx="78137" cy="78137"/>
            </a:xfrm>
            <a:prstGeom prst="ellipse"/>
            <a:solidFill>
              <a:schemeClr val="accent1">
                <a:alpha val="80000"/>
              </a:schemeClr>
            </a:solidFill>
          </p:spPr>
        </p:sp>
        <p:sp>
          <p:nvSpPr>
            <p:cNvPr id="27" name="AutoShape 27"/>
            <p:cNvSpPr/>
            <p:nvPr/>
          </p:nvSpPr>
          <p:spPr>
            <a:xfrm>
              <a:off x="689125" y="575007"/>
              <a:ext cx="74704" cy="74704"/>
            </a:xfrm>
            <a:prstGeom prst="ellipse"/>
            <a:solidFill>
              <a:schemeClr val="accent1">
                <a:alpha val="60000"/>
              </a:schemeClr>
            </a:solidFill>
          </p:spPr>
        </p:sp>
        <p:sp>
          <p:nvSpPr>
            <p:cNvPr id="28" name="AutoShape 28"/>
            <p:cNvSpPr/>
            <p:nvPr/>
          </p:nvSpPr>
          <p:spPr>
            <a:xfrm>
              <a:off x="799768" y="583977"/>
              <a:ext cx="69238" cy="69238"/>
            </a:xfrm>
            <a:prstGeom prst="ellipse"/>
            <a:solidFill>
              <a:schemeClr val="accent1">
                <a:alpha val="40000"/>
              </a:schemeClr>
            </a:solidFill>
          </p:spPr>
        </p:sp>
        <p:sp>
          <p:nvSpPr>
            <p:cNvPr id="29" name="AutoShape 29"/>
            <p:cNvSpPr/>
            <p:nvPr/>
          </p:nvSpPr>
          <p:spPr>
            <a:xfrm>
              <a:off x="904945" y="579844"/>
              <a:ext cx="65594" cy="65594"/>
            </a:xfrm>
            <a:prstGeom prst="ellipse"/>
            <a:solidFill>
              <a:schemeClr val="accent1">
                <a:alpha val="20000"/>
              </a:schemeClr>
            </a:solidFill>
          </p:spPr>
        </p:sp>
        <p:sp>
          <p:nvSpPr>
            <p:cNvPr id="30" name="AutoShape 30"/>
            <p:cNvSpPr/>
            <p:nvPr/>
          </p:nvSpPr>
          <p:spPr>
            <a:xfrm>
              <a:off x="454963" y="684489"/>
              <a:ext cx="84147" cy="84147"/>
            </a:xfrm>
            <a:prstGeom prst="ellipse"/>
            <a:solidFill>
              <a:schemeClr val="accent1">
                <a:alpha val="100000"/>
              </a:schemeClr>
            </a:solidFill>
          </p:spPr>
        </p:sp>
        <p:sp>
          <p:nvSpPr>
            <p:cNvPr id="31" name="AutoShape 31"/>
            <p:cNvSpPr/>
            <p:nvPr/>
          </p:nvSpPr>
          <p:spPr>
            <a:xfrm>
              <a:off x="575049" y="691064"/>
              <a:ext cx="78137" cy="78137"/>
            </a:xfrm>
            <a:prstGeom prst="ellipse"/>
            <a:solidFill>
              <a:schemeClr val="accent1">
                <a:alpha val="80000"/>
              </a:schemeClr>
            </a:solidFill>
          </p:spPr>
        </p:sp>
        <p:sp>
          <p:nvSpPr>
            <p:cNvPr id="32" name="AutoShape 32"/>
            <p:cNvSpPr/>
            <p:nvPr/>
          </p:nvSpPr>
          <p:spPr>
            <a:xfrm>
              <a:off x="689125" y="692781"/>
              <a:ext cx="74704" cy="74704"/>
            </a:xfrm>
            <a:prstGeom prst="ellipse"/>
            <a:solidFill>
              <a:schemeClr val="accent1">
                <a:alpha val="60000"/>
              </a:schemeClr>
            </a:solidFill>
          </p:spPr>
        </p:sp>
        <p:sp>
          <p:nvSpPr>
            <p:cNvPr id="33" name="AutoShape 33"/>
            <p:cNvSpPr/>
            <p:nvPr/>
          </p:nvSpPr>
          <p:spPr>
            <a:xfrm>
              <a:off x="799768" y="701751"/>
              <a:ext cx="69238" cy="69238"/>
            </a:xfrm>
            <a:prstGeom prst="ellipse"/>
            <a:solidFill>
              <a:schemeClr val="accent1">
                <a:alpha val="40000"/>
              </a:schemeClr>
            </a:solidFill>
          </p:spPr>
        </p:sp>
        <p:sp>
          <p:nvSpPr>
            <p:cNvPr id="34" name="AutoShape 34"/>
            <p:cNvSpPr/>
            <p:nvPr/>
          </p:nvSpPr>
          <p:spPr>
            <a:xfrm>
              <a:off x="904945" y="697618"/>
              <a:ext cx="65594" cy="65594"/>
            </a:xfrm>
            <a:prstGeom prst="ellipse"/>
            <a:solidFill>
              <a:schemeClr val="accent1">
                <a:alpha val="20000"/>
              </a:schemeClr>
            </a:solidFill>
          </p:spPr>
        </p:sp>
        <p:sp>
          <p:nvSpPr>
            <p:cNvPr id="35" name="TextBox 35"/>
            <p:cNvSpPr txBox="1"/>
            <p:nvPr/>
          </p:nvSpPr>
          <p:spPr>
            <a:xfrm>
              <a:off x="1094842" y="93878"/>
              <a:ext cx="10001250" cy="914400"/>
            </a:xfrm>
            <a:prstGeom prst="rect"/>
          </p:spPr>
          <p:txBody>
            <a:bodyPr vert="horz" wrap="square" lIns="123825" tIns="123825" rIns="57150" bIns="123825" rtlCol="0" anchor="t" anchorCtr="0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en-US" sz="3000" b="1" dirty="1">
                  <a:solidFill>
                    <a:schemeClr val="accent1">
                      <a:alpha val="100000"/>
                    </a:schemeClr>
                  </a:solidFill>
                  <a:latin typeface="Microsoft Yahei"/>
                  <a:ea typeface="Microsoft Yahei"/>
                  <a:cs typeface="Microsoft Yahei"/>
                </a:rPr>
                <a:t>未来发展规划与展望</a:t>
              </a:r>
            </a:p>
          </p:txBody>
        </p:sp>
      </p:grpSp>
    </p:spTree>
  </p:cSld>
  <p:clrMapOvr>
    <a:masterClrMapping/>
  </p:clrMapOvr>
  <p:transition spd="fast"/>
  <p:timing>
    <p:tnLst>
      <p:par>
        <p:cTn id="1" restart="never" nodeType="tmRoot"/>
      </p:par>
    </p:tnLst>
  </p:timing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 name="">
    <p:bg>
      <p:bgPr>
        <a:blipFill dpi="0" rotWithShape="1">
          <a:blip r:embed="rId2">
            <a:alphaModFix/>
          </a:blip>
          <a:srcRect/>
          <a:stretch>
            <a:fillRect l="-47" r="-47"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133474" y="2900242"/>
            <a:ext cx="1832478" cy="963855"/>
            <a:chOff x="3133474" y="2900242"/>
            <a:chExt cx="1832478" cy="963855"/>
          </a:xfrm>
        </p:grpSpPr>
        <p:sp>
          <p:nvSpPr>
            <p:cNvPr id="3" name="TextBox 3"/>
            <p:cNvSpPr txBox="1"/>
            <p:nvPr/>
          </p:nvSpPr>
          <p:spPr>
            <a:xfrm>
              <a:off x="3133474" y="2900242"/>
              <a:ext cx="1832478" cy="963855"/>
            </a:xfrm>
            <a:prstGeom prst="rect"/>
          </p:spPr>
          <p:txBody>
            <a:bodyPr vert="horz" wrap="square" lIns="66008" tIns="33052" rIns="66008" bIns="33052" rtlCol="0" anchor="ctr" anchorCtr="1"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3000" b="1" dirty="1">
                  <a:solidFill>
                    <a:srgbClr val="FFFEFE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05</a:t>
              </a:r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5162849" y="2700179"/>
            <a:ext cx="6534938" cy="701040"/>
          </a:xfrm>
          <a:prstGeom prst="rect"/>
        </p:spPr>
        <p:txBody>
          <a:bodyPr vert="horz" wrap="square" lIns="91440" tIns="45720" rIns="91440" bIns="45720" rtlCol="0" anchor="b" anchorCtr="0">
            <a:noAutofit/>
          </a:bodyPr>
          <a:lstStyle/>
          <a:p>
            <a:pPr>
              <a:lnSpc>
                <a:spcPct val="100000"/>
              </a:lnSpc>
              <a:spcBef>
                <a:spcPts val="375"/>
              </a:spcBef>
            </a:pPr>
            <a:r>
              <a:rPr lang="en-US" sz="3600" dirty="1">
                <a:solidFill>
                  <a:schemeClr val="accent3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案例分析与实践</a:t>
            </a:r>
          </a:p>
        </p:txBody>
      </p:sp>
    </p:spTree>
  </p:cSld>
  <p:clrMapOvr>
    <a:masterClrMapping/>
  </p:clrMapOvr>
  <p:transition spd="fast"/>
  <p:timing>
    <p:tnLst>
      <p:par>
        <p:cTn id="1" restart="never" nodeType="tmRoot"/>
      </p:par>
    </p:tnLst>
  </p:timing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 name="">
    <p:bg>
      <p:bgPr>
        <a:blipFill dpi="0" rotWithShape="1">
          <a:blip r:embed="rId2">
            <a:alphaModFix/>
          </a:blip>
          <a:srcRect/>
          <a:stretch>
            <a:fillRect l="-47" r="-47"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982796" y="3116804"/>
            <a:ext cx="5783287" cy="1160526"/>
            <a:chOff x="5982796" y="3116804"/>
            <a:chExt cx="5783287" cy="1160526"/>
          </a:xfrm>
        </p:grpSpPr>
        <p:sp>
          <p:nvSpPr>
            <p:cNvPr id="3" name="TextBox 3"/>
            <p:cNvSpPr txBox="1"/>
            <p:nvPr/>
          </p:nvSpPr>
          <p:spPr>
            <a:xfrm>
              <a:off x="5982796" y="3116804"/>
              <a:ext cx="4521094" cy="398526"/>
            </a:xfrm>
            <a:prstGeom prst="rect"/>
          </p:spPr>
          <p:txBody>
            <a:bodyPr vert="horz" wrap="square" lIns="114300" tIns="57150" rIns="114300" bIns="57150" rtlCol="0" anchor="t" anchorCtr="0">
              <a:spAutoFit/>
            </a:bodyPr>
            <a:lstStyle/>
            <a:p>
              <a:pPr>
                <a:lnSpc>
                  <a:spcPct val="77000"/>
                </a:lnSpc>
              </a:pPr>
              <a:r>
                <a:rPr lang="en-US" sz="2325" b="1" dirty="1">
                  <a:solidFill>
                    <a:schemeClr val="accent1">
                      <a:alpha val="100000"/>
                    </a:schemeClr>
                  </a:solidFill>
                  <a:latin typeface="Microsoft Yahei"/>
                  <a:ea typeface="Microsoft Yahei"/>
                  <a:cs typeface="Microsoft Yahei"/>
                </a:rPr>
                <a:t>乐园的品牌价值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5982796" y="3575147"/>
              <a:ext cx="5783287" cy="702183"/>
            </a:xfrm>
            <a:prstGeom prst="rect"/>
          </p:spPr>
          <p:txBody>
            <a:bodyPr vert="horz" wrap="square" lIns="114300" tIns="57150" rIns="114300" bIns="57150" rtlCol="0" anchor="t" anchorCtr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500" dirty="1">
                  <a:solidFill>
                    <a:schemeClr val="dk1">
                      <a:alpha val="100000"/>
                    </a:schemeClr>
                  </a:solidFill>
                  <a:latin typeface="Microsoft Yahei"/>
                  <a:ea typeface="Microsoft Yahei"/>
                  <a:cs typeface="Microsoft Yahei"/>
                </a:rPr>
                <a:t>迪士尼乐园作为迪士尼品牌的代表，通过提供独特的体验，强化了消费者对迪士尼品牌的认知和忠诚度。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982796" y="4769459"/>
            <a:ext cx="5783287" cy="1160526"/>
            <a:chOff x="5982796" y="4769459"/>
            <a:chExt cx="5783287" cy="1160526"/>
          </a:xfrm>
        </p:grpSpPr>
        <p:sp>
          <p:nvSpPr>
            <p:cNvPr id="6" name="TextBox 6"/>
            <p:cNvSpPr txBox="1"/>
            <p:nvPr/>
          </p:nvSpPr>
          <p:spPr>
            <a:xfrm>
              <a:off x="5982796" y="4769459"/>
              <a:ext cx="4521094" cy="398526"/>
            </a:xfrm>
            <a:prstGeom prst="rect"/>
          </p:spPr>
          <p:txBody>
            <a:bodyPr vert="horz" wrap="square" lIns="114300" tIns="57150" rIns="114300" bIns="57150" rtlCol="0" anchor="t" anchorCtr="0">
              <a:spAutoFit/>
            </a:bodyPr>
            <a:lstStyle/>
            <a:p>
              <a:pPr>
                <a:lnSpc>
                  <a:spcPct val="77000"/>
                </a:lnSpc>
              </a:pPr>
              <a:r>
                <a:rPr lang="en-US" sz="2325" b="1" dirty="1">
                  <a:solidFill>
                    <a:schemeClr val="accent1">
                      <a:alpha val="100000"/>
                    </a:schemeClr>
                  </a:solidFill>
                  <a:latin typeface="Microsoft Yahei"/>
                  <a:ea typeface="Microsoft Yahei"/>
                  <a:cs typeface="Microsoft Yahei"/>
                </a:rPr>
                <a:t>乐园的营销策略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5982796" y="5227802"/>
              <a:ext cx="5783287" cy="702183"/>
            </a:xfrm>
            <a:prstGeom prst="rect"/>
          </p:spPr>
          <p:txBody>
            <a:bodyPr vert="horz" wrap="square" lIns="114300" tIns="57150" rIns="114300" bIns="57150" rtlCol="0" anchor="t" anchorCtr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500" dirty="1">
                  <a:solidFill>
                    <a:schemeClr val="dk1">
                      <a:alpha val="100000"/>
                    </a:schemeClr>
                  </a:solidFill>
                  <a:latin typeface="Microsoft Yahei"/>
                  <a:ea typeface="Microsoft Yahei"/>
                  <a:cs typeface="Microsoft Yahei"/>
                </a:rPr>
                <a:t>迪士尼乐园运用多元化的营销策略，如联合营销、会员制度等，提高了游客的复游率，实现了业务的持续增长。</a:t>
              </a: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5982796" y="1468163"/>
            <a:ext cx="4521094" cy="398526"/>
          </a:xfrm>
          <a:prstGeom prst="rect"/>
        </p:spPr>
        <p:txBody>
          <a:bodyPr vert="horz" wrap="square" lIns="114300" tIns="57150" rIns="114300" bIns="57150" rtlCol="0" anchor="t" anchorCtr="0">
            <a:spAutoFit/>
          </a:bodyPr>
          <a:lstStyle/>
          <a:p>
            <a:pPr>
              <a:lnSpc>
                <a:spcPct val="77000"/>
              </a:lnSpc>
            </a:pPr>
            <a:r>
              <a:rPr lang="en-US" sz="2325" b="1" dirty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迪士尼乐园的运营模式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982796" y="1926506"/>
            <a:ext cx="5700871" cy="702183"/>
          </a:xfrm>
          <a:prstGeom prst="rect"/>
        </p:spPr>
        <p:txBody>
          <a:bodyPr vert="horz" wrap="square" lIns="114300" tIns="57150" rIns="114300" bIns="57150" rtlCol="0" anchor="t" anchorCtr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500" dirty="1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迪士尼乐园通过其独特的主题设计、丰富的娱乐项目和优质的服务，吸引了大量游客，实现了长期稳定的盈利。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3"/>
          <a:srcRect l="17542" r="17542"/>
          <a:stretch>
            <a:fillRect/>
          </a:stretch>
        </p:blipFill>
        <p:spPr>
          <a:xfrm>
            <a:off x="869006" y="1293634"/>
            <a:ext cx="4563025" cy="4563025"/>
          </a:xfrm>
          <a:prstGeom prst="diamond"/>
        </p:spPr>
      </p:pic>
      <p:grpSp>
        <p:nvGrpSpPr>
          <p:cNvPr id="11" name="Group 11"/>
          <p:cNvGrpSpPr/>
          <p:nvPr/>
        </p:nvGrpSpPr>
        <p:grpSpPr>
          <a:xfrm>
            <a:off x="454963" y="93878"/>
            <a:ext cx="10641129" cy="914400"/>
            <a:chOff x="454963" y="93878"/>
            <a:chExt cx="10641129" cy="914400"/>
          </a:xfrm>
        </p:grpSpPr>
        <p:sp>
          <p:nvSpPr>
            <p:cNvPr id="12" name="AutoShape 12"/>
            <p:cNvSpPr/>
            <p:nvPr/>
          </p:nvSpPr>
          <p:spPr>
            <a:xfrm>
              <a:off x="454963" y="331168"/>
              <a:ext cx="84147" cy="84147"/>
            </a:xfrm>
            <a:prstGeom prst="ellipse"/>
            <a:solidFill>
              <a:schemeClr val="accent1">
                <a:alpha val="100000"/>
              </a:schemeClr>
            </a:solidFill>
          </p:spPr>
        </p:sp>
        <p:sp>
          <p:nvSpPr>
            <p:cNvPr id="13" name="AutoShape 13"/>
            <p:cNvSpPr/>
            <p:nvPr/>
          </p:nvSpPr>
          <p:spPr>
            <a:xfrm>
              <a:off x="575049" y="337743"/>
              <a:ext cx="78137" cy="78137"/>
            </a:xfrm>
            <a:prstGeom prst="ellipse"/>
            <a:solidFill>
              <a:schemeClr val="accent1">
                <a:alpha val="80000"/>
              </a:schemeClr>
            </a:solidFill>
          </p:spPr>
        </p:sp>
        <p:sp>
          <p:nvSpPr>
            <p:cNvPr id="14" name="AutoShape 14"/>
            <p:cNvSpPr/>
            <p:nvPr/>
          </p:nvSpPr>
          <p:spPr>
            <a:xfrm>
              <a:off x="689125" y="339460"/>
              <a:ext cx="74704" cy="74704"/>
            </a:xfrm>
            <a:prstGeom prst="ellipse"/>
            <a:solidFill>
              <a:schemeClr val="accent1">
                <a:alpha val="60000"/>
              </a:schemeClr>
            </a:solidFill>
          </p:spPr>
        </p:sp>
        <p:sp>
          <p:nvSpPr>
            <p:cNvPr id="15" name="AutoShape 15"/>
            <p:cNvSpPr/>
            <p:nvPr/>
          </p:nvSpPr>
          <p:spPr>
            <a:xfrm>
              <a:off x="799768" y="348430"/>
              <a:ext cx="69238" cy="69238"/>
            </a:xfrm>
            <a:prstGeom prst="ellipse"/>
            <a:solidFill>
              <a:schemeClr val="accent1">
                <a:alpha val="40000"/>
              </a:schemeClr>
            </a:solidFill>
          </p:spPr>
        </p:sp>
        <p:sp>
          <p:nvSpPr>
            <p:cNvPr id="16" name="AutoShape 16"/>
            <p:cNvSpPr/>
            <p:nvPr/>
          </p:nvSpPr>
          <p:spPr>
            <a:xfrm>
              <a:off x="904945" y="344297"/>
              <a:ext cx="65594" cy="65594"/>
            </a:xfrm>
            <a:prstGeom prst="ellipse"/>
            <a:solidFill>
              <a:schemeClr val="accent1">
                <a:alpha val="20000"/>
              </a:schemeClr>
            </a:solidFill>
          </p:spPr>
        </p:sp>
        <p:sp>
          <p:nvSpPr>
            <p:cNvPr id="17" name="AutoShape 17"/>
            <p:cNvSpPr/>
            <p:nvPr/>
          </p:nvSpPr>
          <p:spPr>
            <a:xfrm>
              <a:off x="454963" y="448942"/>
              <a:ext cx="84147" cy="84147"/>
            </a:xfrm>
            <a:prstGeom prst="ellipse"/>
            <a:solidFill>
              <a:schemeClr val="accent1">
                <a:alpha val="100000"/>
              </a:schemeClr>
            </a:solidFill>
          </p:spPr>
        </p:sp>
        <p:sp>
          <p:nvSpPr>
            <p:cNvPr id="18" name="AutoShape 18"/>
            <p:cNvSpPr/>
            <p:nvPr/>
          </p:nvSpPr>
          <p:spPr>
            <a:xfrm>
              <a:off x="575049" y="455517"/>
              <a:ext cx="78137" cy="78137"/>
            </a:xfrm>
            <a:prstGeom prst="ellipse"/>
            <a:solidFill>
              <a:schemeClr val="accent1">
                <a:alpha val="80000"/>
              </a:schemeClr>
            </a:solidFill>
          </p:spPr>
        </p:sp>
        <p:sp>
          <p:nvSpPr>
            <p:cNvPr id="19" name="AutoShape 19"/>
            <p:cNvSpPr/>
            <p:nvPr/>
          </p:nvSpPr>
          <p:spPr>
            <a:xfrm>
              <a:off x="689125" y="457233"/>
              <a:ext cx="74704" cy="74704"/>
            </a:xfrm>
            <a:prstGeom prst="ellipse"/>
            <a:solidFill>
              <a:schemeClr val="accent1">
                <a:alpha val="60000"/>
              </a:schemeClr>
            </a:solidFill>
          </p:spPr>
        </p:sp>
        <p:sp>
          <p:nvSpPr>
            <p:cNvPr id="20" name="AutoShape 20"/>
            <p:cNvSpPr/>
            <p:nvPr/>
          </p:nvSpPr>
          <p:spPr>
            <a:xfrm>
              <a:off x="799768" y="466203"/>
              <a:ext cx="69238" cy="69238"/>
            </a:xfrm>
            <a:prstGeom prst="ellipse"/>
            <a:solidFill>
              <a:schemeClr val="accent1">
                <a:alpha val="40000"/>
              </a:schemeClr>
            </a:solidFill>
          </p:spPr>
        </p:sp>
        <p:sp>
          <p:nvSpPr>
            <p:cNvPr id="21" name="AutoShape 21"/>
            <p:cNvSpPr/>
            <p:nvPr/>
          </p:nvSpPr>
          <p:spPr>
            <a:xfrm>
              <a:off x="904945" y="462070"/>
              <a:ext cx="65594" cy="65594"/>
            </a:xfrm>
            <a:prstGeom prst="ellipse"/>
            <a:solidFill>
              <a:schemeClr val="accent1">
                <a:alpha val="20000"/>
              </a:schemeClr>
            </a:solidFill>
          </p:spPr>
        </p:sp>
        <p:sp>
          <p:nvSpPr>
            <p:cNvPr id="22" name="AutoShape 22"/>
            <p:cNvSpPr/>
            <p:nvPr/>
          </p:nvSpPr>
          <p:spPr>
            <a:xfrm>
              <a:off x="454963" y="566715"/>
              <a:ext cx="84147" cy="84147"/>
            </a:xfrm>
            <a:prstGeom prst="ellipse"/>
            <a:solidFill>
              <a:schemeClr val="accent1">
                <a:alpha val="100000"/>
              </a:schemeClr>
            </a:solidFill>
          </p:spPr>
        </p:sp>
        <p:sp>
          <p:nvSpPr>
            <p:cNvPr id="23" name="AutoShape 23"/>
            <p:cNvSpPr/>
            <p:nvPr/>
          </p:nvSpPr>
          <p:spPr>
            <a:xfrm>
              <a:off x="575049" y="573291"/>
              <a:ext cx="78137" cy="78137"/>
            </a:xfrm>
            <a:prstGeom prst="ellipse"/>
            <a:solidFill>
              <a:schemeClr val="accent1">
                <a:alpha val="80000"/>
              </a:schemeClr>
            </a:solidFill>
          </p:spPr>
        </p:sp>
        <p:sp>
          <p:nvSpPr>
            <p:cNvPr id="24" name="AutoShape 24"/>
            <p:cNvSpPr/>
            <p:nvPr/>
          </p:nvSpPr>
          <p:spPr>
            <a:xfrm>
              <a:off x="689125" y="575007"/>
              <a:ext cx="74704" cy="74704"/>
            </a:xfrm>
            <a:prstGeom prst="ellipse"/>
            <a:solidFill>
              <a:schemeClr val="accent1">
                <a:alpha val="60000"/>
              </a:schemeClr>
            </a:solidFill>
          </p:spPr>
        </p:sp>
        <p:sp>
          <p:nvSpPr>
            <p:cNvPr id="25" name="AutoShape 25"/>
            <p:cNvSpPr/>
            <p:nvPr/>
          </p:nvSpPr>
          <p:spPr>
            <a:xfrm>
              <a:off x="799768" y="583977"/>
              <a:ext cx="69238" cy="69238"/>
            </a:xfrm>
            <a:prstGeom prst="ellipse"/>
            <a:solidFill>
              <a:schemeClr val="accent1">
                <a:alpha val="40000"/>
              </a:schemeClr>
            </a:solidFill>
          </p:spPr>
        </p:sp>
        <p:sp>
          <p:nvSpPr>
            <p:cNvPr id="26" name="AutoShape 26"/>
            <p:cNvSpPr/>
            <p:nvPr/>
          </p:nvSpPr>
          <p:spPr>
            <a:xfrm>
              <a:off x="904945" y="579844"/>
              <a:ext cx="65594" cy="65594"/>
            </a:xfrm>
            <a:prstGeom prst="ellipse"/>
            <a:solidFill>
              <a:schemeClr val="accent1">
                <a:alpha val="20000"/>
              </a:schemeClr>
            </a:solidFill>
          </p:spPr>
        </p:sp>
        <p:sp>
          <p:nvSpPr>
            <p:cNvPr id="27" name="AutoShape 27"/>
            <p:cNvSpPr/>
            <p:nvPr/>
          </p:nvSpPr>
          <p:spPr>
            <a:xfrm>
              <a:off x="454963" y="684489"/>
              <a:ext cx="84147" cy="84147"/>
            </a:xfrm>
            <a:prstGeom prst="ellipse"/>
            <a:solidFill>
              <a:schemeClr val="accent1">
                <a:alpha val="100000"/>
              </a:schemeClr>
            </a:solidFill>
          </p:spPr>
        </p:sp>
        <p:sp>
          <p:nvSpPr>
            <p:cNvPr id="28" name="AutoShape 28"/>
            <p:cNvSpPr/>
            <p:nvPr/>
          </p:nvSpPr>
          <p:spPr>
            <a:xfrm>
              <a:off x="575049" y="691064"/>
              <a:ext cx="78137" cy="78137"/>
            </a:xfrm>
            <a:prstGeom prst="ellipse"/>
            <a:solidFill>
              <a:schemeClr val="accent1">
                <a:alpha val="80000"/>
              </a:schemeClr>
            </a:solidFill>
          </p:spPr>
        </p:sp>
        <p:sp>
          <p:nvSpPr>
            <p:cNvPr id="29" name="AutoShape 29"/>
            <p:cNvSpPr/>
            <p:nvPr/>
          </p:nvSpPr>
          <p:spPr>
            <a:xfrm>
              <a:off x="689125" y="692781"/>
              <a:ext cx="74704" cy="74704"/>
            </a:xfrm>
            <a:prstGeom prst="ellipse"/>
            <a:solidFill>
              <a:schemeClr val="accent1">
                <a:alpha val="60000"/>
              </a:schemeClr>
            </a:solidFill>
          </p:spPr>
        </p:sp>
        <p:sp>
          <p:nvSpPr>
            <p:cNvPr id="30" name="AutoShape 30"/>
            <p:cNvSpPr/>
            <p:nvPr/>
          </p:nvSpPr>
          <p:spPr>
            <a:xfrm>
              <a:off x="799768" y="701751"/>
              <a:ext cx="69238" cy="69238"/>
            </a:xfrm>
            <a:prstGeom prst="ellipse"/>
            <a:solidFill>
              <a:schemeClr val="accent1">
                <a:alpha val="40000"/>
              </a:schemeClr>
            </a:solidFill>
          </p:spPr>
        </p:sp>
        <p:sp>
          <p:nvSpPr>
            <p:cNvPr id="31" name="AutoShape 31"/>
            <p:cNvSpPr/>
            <p:nvPr/>
          </p:nvSpPr>
          <p:spPr>
            <a:xfrm>
              <a:off x="904945" y="697618"/>
              <a:ext cx="65594" cy="65594"/>
            </a:xfrm>
            <a:prstGeom prst="ellipse"/>
            <a:solidFill>
              <a:schemeClr val="accent1">
                <a:alpha val="20000"/>
              </a:schemeClr>
            </a:solidFill>
          </p:spPr>
        </p:sp>
        <p:sp>
          <p:nvSpPr>
            <p:cNvPr id="32" name="TextBox 32"/>
            <p:cNvSpPr txBox="1"/>
            <p:nvPr/>
          </p:nvSpPr>
          <p:spPr>
            <a:xfrm>
              <a:off x="1094842" y="93878"/>
              <a:ext cx="10001250" cy="914400"/>
            </a:xfrm>
            <a:prstGeom prst="rect"/>
          </p:spPr>
          <p:txBody>
            <a:bodyPr vert="horz" wrap="square" lIns="123825" tIns="123825" rIns="57150" bIns="123825" rtlCol="0" anchor="t" anchorCtr="0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en-US" sz="3000" b="1" dirty="1">
                  <a:solidFill>
                    <a:schemeClr val="accent1">
                      <a:alpha val="100000"/>
                    </a:schemeClr>
                  </a:solidFill>
                  <a:latin typeface="Microsoft Yahei"/>
                  <a:ea typeface="Microsoft Yahei"/>
                  <a:cs typeface="Microsoft Yahei"/>
                </a:rPr>
                <a:t>成功的乐园运营案例</a:t>
              </a:r>
            </a:p>
          </p:txBody>
        </p:sp>
      </p:grpSp>
    </p:spTree>
  </p:cSld>
  <p:clrMapOvr>
    <a:masterClrMapping/>
  </p:clrMapOvr>
  <p:transition spd="fast"/>
  <p:timing>
    <p:tnLst>
      <p:par>
        <p:cTn id="1" restart="never" nodeType="tmRoot"/>
      </p:par>
    </p:tnLst>
  </p:timing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 name="">
    <p:bg>
      <p:bgPr>
        <a:blipFill dpi="0" rotWithShape="1">
          <a:blip r:embed="rId2">
            <a:alphaModFix/>
          </a:blip>
          <a:srcRect/>
          <a:stretch>
            <a:fillRect l="-47" r="-47"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/>
          </a:blip>
          <a:srcRect l="20708" r="20708"/>
          <a:stretch>
            <a:fillRect/>
          </a:stretch>
        </p:blipFill>
        <p:spPr>
          <a:xfrm>
            <a:off x="7092557" y="1559288"/>
            <a:ext cx="4492828" cy="4492828"/>
          </a:xfrm>
          <a:prstGeom prst="roundRect">
            <a:avLst/>
          </a:prstGeom>
        </p:spPr>
      </p:pic>
      <p:sp>
        <p:nvSpPr>
          <p:cNvPr id="3" name="Freeform 3"/>
          <p:cNvSpPr/>
          <p:nvPr/>
        </p:nvSpPr>
        <p:spPr>
          <a:xfrm>
            <a:off x="539110" y="1488377"/>
            <a:ext cx="1511760" cy="1373901"/>
          </a:xfrm>
          <a:custGeom>
            <a:rect l="l" t="t" r="r" b="b"/>
            <a:pathLst>
              <a:path w="1181062" h="1073360">
                <a:moveTo>
                  <a:pt x="0" y="0"/>
                </a:moveTo>
                <a:lnTo>
                  <a:pt x="1046892" y="0"/>
                </a:lnTo>
                <a:quadBezTo>
                  <a:pt x="1181062" y="0"/>
                  <a:pt x="1181062" y="134170"/>
                </a:quadBezTo>
                <a:lnTo>
                  <a:pt x="1181062" y="1073360"/>
                </a:lnTo>
                <a:lnTo>
                  <a:pt x="134170" y="1073360"/>
                </a:lnTo>
                <a:quadBezTo>
                  <a:pt x="0" y="1073360"/>
                  <a:pt x="0" y="939190"/>
                </a:quadBezTo>
                <a:lnTo>
                  <a:pt x="0" y="0"/>
                </a:lnTo>
                <a:close/>
              </a:path>
            </a:pathLst>
          </a:custGeom>
          <a:solidFill>
            <a:schemeClr val="accent2">
              <a:alpha val="100000"/>
            </a:schemeClr>
          </a:solidFill>
        </p:spPr>
      </p:sp>
      <p:sp>
        <p:nvSpPr>
          <p:cNvPr id="4" name="TextBox 4"/>
          <p:cNvSpPr txBox="1"/>
          <p:nvPr/>
        </p:nvSpPr>
        <p:spPr>
          <a:xfrm>
            <a:off x="739477" y="1370655"/>
            <a:ext cx="1111026" cy="1615440"/>
          </a:xfrm>
          <a:prstGeom prst="rect"/>
        </p:spPr>
        <p:txBody>
          <a:bodyPr vert="horz" wrap="square" lIns="123825" tIns="123825" rIns="57150" bIns="123825" rtlCol="0" anchor="t" anchorCtr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5775" b="1" dirty="1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1</a:t>
            </a:r>
          </a:p>
        </p:txBody>
      </p:sp>
      <p:sp>
        <p:nvSpPr>
          <p:cNvPr id="5" name="Freeform 5"/>
          <p:cNvSpPr/>
          <p:nvPr/>
        </p:nvSpPr>
        <p:spPr>
          <a:xfrm>
            <a:off x="539110" y="3205847"/>
            <a:ext cx="1511760" cy="1373901"/>
          </a:xfrm>
          <a:custGeom>
            <a:rect l="l" t="t" r="r" b="b"/>
            <a:pathLst>
              <a:path w="1181062" h="1073360">
                <a:moveTo>
                  <a:pt x="0" y="0"/>
                </a:moveTo>
                <a:lnTo>
                  <a:pt x="1046892" y="0"/>
                </a:lnTo>
                <a:quadBezTo>
                  <a:pt x="1181062" y="0"/>
                  <a:pt x="1181062" y="134170"/>
                </a:quadBezTo>
                <a:lnTo>
                  <a:pt x="1181062" y="1073360"/>
                </a:lnTo>
                <a:lnTo>
                  <a:pt x="134170" y="1073360"/>
                </a:lnTo>
                <a:quadBezTo>
                  <a:pt x="0" y="1073360"/>
                  <a:pt x="0" y="939190"/>
                </a:quadBezTo>
                <a:lnTo>
                  <a:pt x="0" y="0"/>
                </a:lnTo>
                <a:close/>
              </a:path>
            </a:pathLst>
          </a:custGeom>
          <a:solidFill>
            <a:schemeClr val="accent2">
              <a:alpha val="100000"/>
            </a:schemeClr>
          </a:solidFill>
        </p:spPr>
      </p:sp>
      <p:sp>
        <p:nvSpPr>
          <p:cNvPr id="6" name="TextBox 6"/>
          <p:cNvSpPr txBox="1"/>
          <p:nvPr/>
        </p:nvSpPr>
        <p:spPr>
          <a:xfrm>
            <a:off x="739477" y="3088125"/>
            <a:ext cx="1111026" cy="1615440"/>
          </a:xfrm>
          <a:prstGeom prst="rect"/>
        </p:spPr>
        <p:txBody>
          <a:bodyPr vert="horz" wrap="square" lIns="123825" tIns="123825" rIns="57150" bIns="123825" rtlCol="0" anchor="t" anchorCtr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5775" b="1" dirty="1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2</a:t>
            </a:r>
          </a:p>
        </p:txBody>
      </p:sp>
      <p:sp>
        <p:nvSpPr>
          <p:cNvPr id="7" name="Freeform 7"/>
          <p:cNvSpPr/>
          <p:nvPr/>
        </p:nvSpPr>
        <p:spPr>
          <a:xfrm>
            <a:off x="539110" y="4984278"/>
            <a:ext cx="1511760" cy="1373901"/>
          </a:xfrm>
          <a:custGeom>
            <a:rect l="l" t="t" r="r" b="b"/>
            <a:pathLst>
              <a:path w="1181062" h="1073360">
                <a:moveTo>
                  <a:pt x="0" y="0"/>
                </a:moveTo>
                <a:lnTo>
                  <a:pt x="1046892" y="0"/>
                </a:lnTo>
                <a:quadBezTo>
                  <a:pt x="1181062" y="0"/>
                  <a:pt x="1181062" y="134170"/>
                </a:quadBezTo>
                <a:lnTo>
                  <a:pt x="1181062" y="1073360"/>
                </a:lnTo>
                <a:lnTo>
                  <a:pt x="134170" y="1073360"/>
                </a:lnTo>
                <a:quadBezTo>
                  <a:pt x="0" y="1073360"/>
                  <a:pt x="0" y="939190"/>
                </a:quadBezTo>
                <a:lnTo>
                  <a:pt x="0" y="0"/>
                </a:lnTo>
                <a:close/>
              </a:path>
            </a:pathLst>
          </a:custGeom>
          <a:solidFill>
            <a:schemeClr val="accent2">
              <a:alpha val="100000"/>
            </a:schemeClr>
          </a:solidFill>
        </p:spPr>
      </p:sp>
      <p:sp>
        <p:nvSpPr>
          <p:cNvPr id="8" name="TextBox 8"/>
          <p:cNvSpPr txBox="1"/>
          <p:nvPr/>
        </p:nvSpPr>
        <p:spPr>
          <a:xfrm>
            <a:off x="739477" y="4866556"/>
            <a:ext cx="1111026" cy="1615440"/>
          </a:xfrm>
          <a:prstGeom prst="rect"/>
        </p:spPr>
        <p:txBody>
          <a:bodyPr vert="horz" wrap="square" lIns="123825" tIns="123825" rIns="57150" bIns="123825" rtlCol="0" anchor="t" anchorCtr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5775" b="1" dirty="1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3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248535" y="1715158"/>
            <a:ext cx="4235703" cy="1341120"/>
          </a:xfrm>
          <a:prstGeom prst="rect"/>
        </p:spPr>
        <p:txBody>
          <a:bodyPr vert="horz" wrap="square" lIns="123825" tIns="123825" rIns="57150" bIns="123825" rtlCol="0" anchor="t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500" dirty="1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迪士尼乐园在面对突发事件如恐怖袭击、自然灾害等时，能够迅速启动应急预案，保障游客安全。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248535" y="1250513"/>
            <a:ext cx="4219575" cy="628650"/>
          </a:xfrm>
          <a:prstGeom prst="rect"/>
        </p:spPr>
        <p:txBody>
          <a:bodyPr vert="horz" wrap="square" lIns="123825" tIns="123825" rIns="57150" bIns="123825" rtlCol="0" anchor="t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6" b="1" dirty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应对突发事件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248535" y="3368732"/>
            <a:ext cx="4235703" cy="1341120"/>
          </a:xfrm>
          <a:prstGeom prst="rect"/>
        </p:spPr>
        <p:txBody>
          <a:bodyPr vert="horz" wrap="square" lIns="123825" tIns="123825" rIns="57150" bIns="123825" rtlCol="0" anchor="t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500" dirty="1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迪士尼乐园在危机公关方面表现出色，能够及时、透明地进行信息披露，维护了企业的形象和声誉。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248535" y="2928472"/>
            <a:ext cx="4219575" cy="628650"/>
          </a:xfrm>
          <a:prstGeom prst="rect"/>
        </p:spPr>
        <p:txBody>
          <a:bodyPr vert="horz" wrap="square" lIns="123825" tIns="123825" rIns="57150" bIns="123825" rtlCol="0" anchor="t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6" b="1" dirty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危机公关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248535" y="5134585"/>
            <a:ext cx="4235703" cy="1341120"/>
          </a:xfrm>
          <a:prstGeom prst="rect"/>
        </p:spPr>
        <p:txBody>
          <a:bodyPr vert="horz" wrap="square" lIns="123825" tIns="123825" rIns="57150" bIns="123825" rtlCol="0" anchor="t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500" dirty="1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在危机过后，迪士尼乐园能够迅速进行恢复和重建工作，尽快恢复正常的运营状态。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248535" y="4694325"/>
            <a:ext cx="4219575" cy="628650"/>
          </a:xfrm>
          <a:prstGeom prst="rect"/>
        </p:spPr>
        <p:txBody>
          <a:bodyPr vert="horz" wrap="square" lIns="123825" tIns="123825" rIns="57150" bIns="123825" rtlCol="0" anchor="t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6" b="1" dirty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恢复与重建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454963" y="93878"/>
            <a:ext cx="10641129" cy="914400"/>
            <a:chOff x="454963" y="93878"/>
            <a:chExt cx="10641129" cy="914400"/>
          </a:xfrm>
        </p:grpSpPr>
        <p:sp>
          <p:nvSpPr>
            <p:cNvPr id="16" name="AutoShape 16"/>
            <p:cNvSpPr/>
            <p:nvPr/>
          </p:nvSpPr>
          <p:spPr>
            <a:xfrm>
              <a:off x="454963" y="331168"/>
              <a:ext cx="84147" cy="84147"/>
            </a:xfrm>
            <a:prstGeom prst="ellipse"/>
            <a:solidFill>
              <a:schemeClr val="accent1">
                <a:alpha val="100000"/>
              </a:schemeClr>
            </a:solidFill>
          </p:spPr>
        </p:sp>
        <p:sp>
          <p:nvSpPr>
            <p:cNvPr id="17" name="AutoShape 17"/>
            <p:cNvSpPr/>
            <p:nvPr/>
          </p:nvSpPr>
          <p:spPr>
            <a:xfrm>
              <a:off x="575049" y="337743"/>
              <a:ext cx="78137" cy="78137"/>
            </a:xfrm>
            <a:prstGeom prst="ellipse"/>
            <a:solidFill>
              <a:schemeClr val="accent1">
                <a:alpha val="80000"/>
              </a:schemeClr>
            </a:solidFill>
          </p:spPr>
        </p:sp>
        <p:sp>
          <p:nvSpPr>
            <p:cNvPr id="18" name="AutoShape 18"/>
            <p:cNvSpPr/>
            <p:nvPr/>
          </p:nvSpPr>
          <p:spPr>
            <a:xfrm>
              <a:off x="689125" y="339460"/>
              <a:ext cx="74704" cy="74704"/>
            </a:xfrm>
            <a:prstGeom prst="ellipse"/>
            <a:solidFill>
              <a:schemeClr val="accent1">
                <a:alpha val="60000"/>
              </a:schemeClr>
            </a:solidFill>
          </p:spPr>
        </p:sp>
        <p:sp>
          <p:nvSpPr>
            <p:cNvPr id="19" name="AutoShape 19"/>
            <p:cNvSpPr/>
            <p:nvPr/>
          </p:nvSpPr>
          <p:spPr>
            <a:xfrm>
              <a:off x="799768" y="348430"/>
              <a:ext cx="69238" cy="69238"/>
            </a:xfrm>
            <a:prstGeom prst="ellipse"/>
            <a:solidFill>
              <a:schemeClr val="accent1">
                <a:alpha val="40000"/>
              </a:schemeClr>
            </a:solidFill>
          </p:spPr>
        </p:sp>
        <p:sp>
          <p:nvSpPr>
            <p:cNvPr id="20" name="AutoShape 20"/>
            <p:cNvSpPr/>
            <p:nvPr/>
          </p:nvSpPr>
          <p:spPr>
            <a:xfrm>
              <a:off x="904945" y="344297"/>
              <a:ext cx="65594" cy="65594"/>
            </a:xfrm>
            <a:prstGeom prst="ellipse"/>
            <a:solidFill>
              <a:schemeClr val="accent1">
                <a:alpha val="20000"/>
              </a:schemeClr>
            </a:solidFill>
          </p:spPr>
        </p:sp>
        <p:sp>
          <p:nvSpPr>
            <p:cNvPr id="21" name="AutoShape 21"/>
            <p:cNvSpPr/>
            <p:nvPr/>
          </p:nvSpPr>
          <p:spPr>
            <a:xfrm>
              <a:off x="454963" y="448942"/>
              <a:ext cx="84147" cy="84147"/>
            </a:xfrm>
            <a:prstGeom prst="ellipse"/>
            <a:solidFill>
              <a:schemeClr val="accent1">
                <a:alpha val="100000"/>
              </a:schemeClr>
            </a:solidFill>
          </p:spPr>
        </p:sp>
        <p:sp>
          <p:nvSpPr>
            <p:cNvPr id="22" name="AutoShape 22"/>
            <p:cNvSpPr/>
            <p:nvPr/>
          </p:nvSpPr>
          <p:spPr>
            <a:xfrm>
              <a:off x="575049" y="455517"/>
              <a:ext cx="78137" cy="78137"/>
            </a:xfrm>
            <a:prstGeom prst="ellipse"/>
            <a:solidFill>
              <a:schemeClr val="accent1">
                <a:alpha val="80000"/>
              </a:schemeClr>
            </a:solidFill>
          </p:spPr>
        </p:sp>
        <p:sp>
          <p:nvSpPr>
            <p:cNvPr id="23" name="AutoShape 23"/>
            <p:cNvSpPr/>
            <p:nvPr/>
          </p:nvSpPr>
          <p:spPr>
            <a:xfrm>
              <a:off x="689125" y="457233"/>
              <a:ext cx="74704" cy="74704"/>
            </a:xfrm>
            <a:prstGeom prst="ellipse"/>
            <a:solidFill>
              <a:schemeClr val="accent1">
                <a:alpha val="60000"/>
              </a:schemeClr>
            </a:solidFill>
          </p:spPr>
        </p:sp>
        <p:sp>
          <p:nvSpPr>
            <p:cNvPr id="24" name="AutoShape 24"/>
            <p:cNvSpPr/>
            <p:nvPr/>
          </p:nvSpPr>
          <p:spPr>
            <a:xfrm>
              <a:off x="799768" y="466203"/>
              <a:ext cx="69238" cy="69238"/>
            </a:xfrm>
            <a:prstGeom prst="ellipse"/>
            <a:solidFill>
              <a:schemeClr val="accent1">
                <a:alpha val="40000"/>
              </a:schemeClr>
            </a:solidFill>
          </p:spPr>
        </p:sp>
        <p:sp>
          <p:nvSpPr>
            <p:cNvPr id="25" name="AutoShape 25"/>
            <p:cNvSpPr/>
            <p:nvPr/>
          </p:nvSpPr>
          <p:spPr>
            <a:xfrm>
              <a:off x="904945" y="462070"/>
              <a:ext cx="65594" cy="65594"/>
            </a:xfrm>
            <a:prstGeom prst="ellipse"/>
            <a:solidFill>
              <a:schemeClr val="accent1">
                <a:alpha val="20000"/>
              </a:schemeClr>
            </a:solidFill>
          </p:spPr>
        </p:sp>
        <p:sp>
          <p:nvSpPr>
            <p:cNvPr id="26" name="AutoShape 26"/>
            <p:cNvSpPr/>
            <p:nvPr/>
          </p:nvSpPr>
          <p:spPr>
            <a:xfrm>
              <a:off x="454963" y="566715"/>
              <a:ext cx="84147" cy="84147"/>
            </a:xfrm>
            <a:prstGeom prst="ellipse"/>
            <a:solidFill>
              <a:schemeClr val="accent1">
                <a:alpha val="100000"/>
              </a:schemeClr>
            </a:solidFill>
          </p:spPr>
        </p:sp>
        <p:sp>
          <p:nvSpPr>
            <p:cNvPr id="27" name="AutoShape 27"/>
            <p:cNvSpPr/>
            <p:nvPr/>
          </p:nvSpPr>
          <p:spPr>
            <a:xfrm>
              <a:off x="575049" y="573291"/>
              <a:ext cx="78137" cy="78137"/>
            </a:xfrm>
            <a:prstGeom prst="ellipse"/>
            <a:solidFill>
              <a:schemeClr val="accent1">
                <a:alpha val="80000"/>
              </a:schemeClr>
            </a:solidFill>
          </p:spPr>
        </p:sp>
        <p:sp>
          <p:nvSpPr>
            <p:cNvPr id="28" name="AutoShape 28"/>
            <p:cNvSpPr/>
            <p:nvPr/>
          </p:nvSpPr>
          <p:spPr>
            <a:xfrm>
              <a:off x="689125" y="575007"/>
              <a:ext cx="74704" cy="74704"/>
            </a:xfrm>
            <a:prstGeom prst="ellipse"/>
            <a:solidFill>
              <a:schemeClr val="accent1">
                <a:alpha val="60000"/>
              </a:schemeClr>
            </a:solidFill>
          </p:spPr>
        </p:sp>
        <p:sp>
          <p:nvSpPr>
            <p:cNvPr id="29" name="AutoShape 29"/>
            <p:cNvSpPr/>
            <p:nvPr/>
          </p:nvSpPr>
          <p:spPr>
            <a:xfrm>
              <a:off x="799768" y="583977"/>
              <a:ext cx="69238" cy="69238"/>
            </a:xfrm>
            <a:prstGeom prst="ellipse"/>
            <a:solidFill>
              <a:schemeClr val="accent1">
                <a:alpha val="40000"/>
              </a:schemeClr>
            </a:solidFill>
          </p:spPr>
        </p:sp>
        <p:sp>
          <p:nvSpPr>
            <p:cNvPr id="30" name="AutoShape 30"/>
            <p:cNvSpPr/>
            <p:nvPr/>
          </p:nvSpPr>
          <p:spPr>
            <a:xfrm>
              <a:off x="904945" y="579844"/>
              <a:ext cx="65594" cy="65594"/>
            </a:xfrm>
            <a:prstGeom prst="ellipse"/>
            <a:solidFill>
              <a:schemeClr val="accent1">
                <a:alpha val="20000"/>
              </a:schemeClr>
            </a:solidFill>
          </p:spPr>
        </p:sp>
        <p:sp>
          <p:nvSpPr>
            <p:cNvPr id="31" name="AutoShape 31"/>
            <p:cNvSpPr/>
            <p:nvPr/>
          </p:nvSpPr>
          <p:spPr>
            <a:xfrm>
              <a:off x="454963" y="684489"/>
              <a:ext cx="84147" cy="84147"/>
            </a:xfrm>
            <a:prstGeom prst="ellipse"/>
            <a:solidFill>
              <a:schemeClr val="accent1">
                <a:alpha val="100000"/>
              </a:schemeClr>
            </a:solidFill>
          </p:spPr>
        </p:sp>
        <p:sp>
          <p:nvSpPr>
            <p:cNvPr id="32" name="AutoShape 32"/>
            <p:cNvSpPr/>
            <p:nvPr/>
          </p:nvSpPr>
          <p:spPr>
            <a:xfrm>
              <a:off x="575049" y="691064"/>
              <a:ext cx="78137" cy="78137"/>
            </a:xfrm>
            <a:prstGeom prst="ellipse"/>
            <a:solidFill>
              <a:schemeClr val="accent1">
                <a:alpha val="80000"/>
              </a:schemeClr>
            </a:solidFill>
          </p:spPr>
        </p:sp>
        <p:sp>
          <p:nvSpPr>
            <p:cNvPr id="33" name="AutoShape 33"/>
            <p:cNvSpPr/>
            <p:nvPr/>
          </p:nvSpPr>
          <p:spPr>
            <a:xfrm>
              <a:off x="689125" y="692781"/>
              <a:ext cx="74704" cy="74704"/>
            </a:xfrm>
            <a:prstGeom prst="ellipse"/>
            <a:solidFill>
              <a:schemeClr val="accent1">
                <a:alpha val="60000"/>
              </a:schemeClr>
            </a:solidFill>
          </p:spPr>
        </p:sp>
        <p:sp>
          <p:nvSpPr>
            <p:cNvPr id="34" name="AutoShape 34"/>
            <p:cNvSpPr/>
            <p:nvPr/>
          </p:nvSpPr>
          <p:spPr>
            <a:xfrm>
              <a:off x="799768" y="701751"/>
              <a:ext cx="69238" cy="69238"/>
            </a:xfrm>
            <a:prstGeom prst="ellipse"/>
            <a:solidFill>
              <a:schemeClr val="accent1">
                <a:alpha val="40000"/>
              </a:schemeClr>
            </a:solidFill>
          </p:spPr>
        </p:sp>
        <p:sp>
          <p:nvSpPr>
            <p:cNvPr id="35" name="AutoShape 35"/>
            <p:cNvSpPr/>
            <p:nvPr/>
          </p:nvSpPr>
          <p:spPr>
            <a:xfrm>
              <a:off x="904945" y="697618"/>
              <a:ext cx="65594" cy="65594"/>
            </a:xfrm>
            <a:prstGeom prst="ellipse"/>
            <a:solidFill>
              <a:schemeClr val="accent1">
                <a:alpha val="20000"/>
              </a:schemeClr>
            </a:solidFill>
          </p:spPr>
        </p:sp>
        <p:sp>
          <p:nvSpPr>
            <p:cNvPr id="36" name="TextBox 36"/>
            <p:cNvSpPr txBox="1"/>
            <p:nvPr/>
          </p:nvSpPr>
          <p:spPr>
            <a:xfrm>
              <a:off x="1094842" y="93878"/>
              <a:ext cx="10001250" cy="914400"/>
            </a:xfrm>
            <a:prstGeom prst="rect"/>
          </p:spPr>
          <p:txBody>
            <a:bodyPr vert="horz" wrap="square" lIns="123825" tIns="123825" rIns="57150" bIns="123825" rtlCol="0" anchor="t" anchorCtr="0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en-US" sz="3000" b="1" dirty="1">
                  <a:solidFill>
                    <a:schemeClr val="accent1">
                      <a:alpha val="100000"/>
                    </a:schemeClr>
                  </a:solidFill>
                  <a:latin typeface="Microsoft Yahei"/>
                  <a:ea typeface="Microsoft Yahei"/>
                  <a:cs typeface="Microsoft Yahei"/>
                </a:rPr>
                <a:t>乐园危机处理的成功案例</a:t>
              </a:r>
            </a:p>
          </p:txBody>
        </p:sp>
      </p:grpSp>
    </p:spTree>
  </p:cSld>
  <p:clrMapOvr>
    <a:masterClrMapping/>
  </p:clrMapOvr>
  <p:transition spd="fast"/>
  <p:timing>
    <p:tnLst>
      <p:par>
        <p:cTn id="1" restart="never" nodeType="tmRoot"/>
      </p:par>
    </p:tnLst>
  </p:timing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 name="">
    <p:bg>
      <p:bgPr>
        <a:blipFill dpi="0" rotWithShape="1">
          <a:blip r:embed="rId2">
            <a:alphaModFix/>
          </a:blip>
          <a:srcRect/>
          <a:stretch>
            <a:fillRect l="-47" r="-47"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749579" y="1319127"/>
            <a:ext cx="5106411" cy="5106411"/>
          </a:xfrm>
          <a:prstGeom prst="ellipse"/>
          <a:solidFill>
            <a:schemeClr val="accent1">
              <a:alpha val="100000"/>
            </a:schemeClr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/>
          </a:blip>
          <a:srcRect l="15417" r="15417"/>
          <a:stretch>
            <a:fillRect/>
          </a:stretch>
        </p:blipFill>
        <p:spPr>
          <a:xfrm>
            <a:off x="-484350" y="1584357"/>
            <a:ext cx="4575952" cy="4575952"/>
          </a:xfrm>
          <a:prstGeom prst="ellipse"/>
        </p:spPr>
      </p:pic>
      <p:sp>
        <p:nvSpPr>
          <p:cNvPr id="4" name="AutoShape 4"/>
          <p:cNvSpPr/>
          <p:nvPr/>
        </p:nvSpPr>
        <p:spPr>
          <a:xfrm>
            <a:off x="4935912" y="5095961"/>
            <a:ext cx="993758" cy="993758"/>
          </a:xfrm>
          <a:prstGeom prst="ellipse"/>
          <a:solidFill>
            <a:schemeClr val="accent1">
              <a:alpha val="100000"/>
            </a:schemeClr>
          </a:solidFill>
        </p:spPr>
      </p:sp>
      <p:sp>
        <p:nvSpPr>
          <p:cNvPr id="5" name="TextBox 5"/>
          <p:cNvSpPr txBox="1"/>
          <p:nvPr/>
        </p:nvSpPr>
        <p:spPr>
          <a:xfrm>
            <a:off x="4935912" y="5251464"/>
            <a:ext cx="964530" cy="682752"/>
          </a:xfrm>
          <a:prstGeom prst="rect"/>
        </p:spPr>
        <p:txBody>
          <a:bodyPr vert="horz" wrap="square" lIns="123825" tIns="123825" rIns="57150" bIns="123825" rtlCol="0" anchor="t" anchorCtr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2325" b="1" dirty="1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03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074571" y="4851539"/>
            <a:ext cx="5683179" cy="731520"/>
          </a:xfrm>
          <a:prstGeom prst="rect"/>
        </p:spPr>
        <p:txBody>
          <a:bodyPr vert="horz" wrap="square" lIns="123825" tIns="123825" rIns="57150" bIns="123825" rtlCol="0" anchor="t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6" b="1" dirty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智能导览系统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074571" y="5341007"/>
            <a:ext cx="5486256" cy="975360"/>
          </a:xfrm>
          <a:prstGeom prst="rect"/>
        </p:spPr>
        <p:txBody>
          <a:bodyPr vert="horz" wrap="square" lIns="123825" tIns="123825" rIns="57150" bIns="123825" rtlCol="0" anchor="t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500" dirty="1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通过智能导览系统，游客可以方便地获取乐园的各项信息，提高游园体验。</a:t>
            </a:r>
          </a:p>
        </p:txBody>
      </p:sp>
      <p:sp>
        <p:nvSpPr>
          <p:cNvPr id="8" name="AutoShape 8"/>
          <p:cNvSpPr/>
          <p:nvPr/>
        </p:nvSpPr>
        <p:spPr>
          <a:xfrm>
            <a:off x="4935912" y="1819581"/>
            <a:ext cx="993758" cy="993758"/>
          </a:xfrm>
          <a:prstGeom prst="ellipse"/>
          <a:solidFill>
            <a:schemeClr val="accent1">
              <a:alpha val="100000"/>
            </a:schemeClr>
          </a:solidFill>
        </p:spPr>
      </p:sp>
      <p:sp>
        <p:nvSpPr>
          <p:cNvPr id="9" name="TextBox 9"/>
          <p:cNvSpPr txBox="1"/>
          <p:nvPr/>
        </p:nvSpPr>
        <p:spPr>
          <a:xfrm>
            <a:off x="4935912" y="1975084"/>
            <a:ext cx="964530" cy="682752"/>
          </a:xfrm>
          <a:prstGeom prst="rect"/>
        </p:spPr>
        <p:txBody>
          <a:bodyPr vert="horz" wrap="square" lIns="123825" tIns="123825" rIns="57150" bIns="123825" rtlCol="0" anchor="ctr" anchorCtr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2325" b="1" dirty="1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01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074571" y="1538583"/>
            <a:ext cx="5683179" cy="731520"/>
          </a:xfrm>
          <a:prstGeom prst="rect"/>
        </p:spPr>
        <p:txBody>
          <a:bodyPr vert="horz" wrap="square" lIns="123825" tIns="123825" rIns="57150" bIns="123825" rtlCol="0" anchor="t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6" b="1" dirty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虚拟现实技术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074571" y="2003667"/>
            <a:ext cx="5486256" cy="975360"/>
          </a:xfrm>
          <a:prstGeom prst="rect"/>
        </p:spPr>
        <p:txBody>
          <a:bodyPr vert="horz" wrap="square" lIns="123825" tIns="123825" rIns="57150" bIns="123825" rtlCol="0" anchor="t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500" dirty="1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迪士尼乐园运用虚拟现实技术为游客提供了沉浸式的娱乐体验，如虚拟过山车等。</a:t>
            </a:r>
          </a:p>
        </p:txBody>
      </p:sp>
      <p:sp>
        <p:nvSpPr>
          <p:cNvPr id="12" name="AutoShape 12"/>
          <p:cNvSpPr/>
          <p:nvPr/>
        </p:nvSpPr>
        <p:spPr>
          <a:xfrm>
            <a:off x="4935912" y="3457771"/>
            <a:ext cx="993758" cy="993758"/>
          </a:xfrm>
          <a:prstGeom prst="ellipse"/>
          <a:solidFill>
            <a:schemeClr val="accent1">
              <a:alpha val="100000"/>
            </a:schemeClr>
          </a:solidFill>
        </p:spPr>
      </p:sp>
      <p:sp>
        <p:nvSpPr>
          <p:cNvPr id="13" name="TextBox 13"/>
          <p:cNvSpPr txBox="1"/>
          <p:nvPr/>
        </p:nvSpPr>
        <p:spPr>
          <a:xfrm>
            <a:off x="4935912" y="3613274"/>
            <a:ext cx="964530" cy="682752"/>
          </a:xfrm>
          <a:prstGeom prst="rect"/>
        </p:spPr>
        <p:txBody>
          <a:bodyPr vert="horz" wrap="square" lIns="123825" tIns="123825" rIns="57150" bIns="123825" rtlCol="0" anchor="t" anchorCtr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2325" b="1" dirty="1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02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074571" y="3188965"/>
            <a:ext cx="5683179" cy="731520"/>
          </a:xfrm>
          <a:prstGeom prst="rect"/>
        </p:spPr>
        <p:txBody>
          <a:bodyPr vert="horz" wrap="square" lIns="123825" tIns="123825" rIns="57150" bIns="123825" rtlCol="0" anchor="t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6" b="1" dirty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数据分析与智能化运营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074571" y="3666241"/>
            <a:ext cx="5486256" cy="975360"/>
          </a:xfrm>
          <a:prstGeom prst="rect"/>
        </p:spPr>
        <p:txBody>
          <a:bodyPr vert="horz" wrap="square" lIns="123825" tIns="123825" rIns="57150" bIns="123825" rtlCol="0" anchor="t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500" dirty="1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迪士尼乐园运用数据分析技术优化运营管理，提高游客满意度和运营效率。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454963" y="93878"/>
            <a:ext cx="10641129" cy="914400"/>
            <a:chOff x="454963" y="93878"/>
            <a:chExt cx="10641129" cy="914400"/>
          </a:xfrm>
        </p:grpSpPr>
        <p:sp>
          <p:nvSpPr>
            <p:cNvPr id="17" name="AutoShape 17"/>
            <p:cNvSpPr/>
            <p:nvPr/>
          </p:nvSpPr>
          <p:spPr>
            <a:xfrm>
              <a:off x="454963" y="331168"/>
              <a:ext cx="84147" cy="84147"/>
            </a:xfrm>
            <a:prstGeom prst="ellipse"/>
            <a:solidFill>
              <a:schemeClr val="accent1">
                <a:alpha val="100000"/>
              </a:schemeClr>
            </a:solidFill>
          </p:spPr>
        </p:sp>
        <p:sp>
          <p:nvSpPr>
            <p:cNvPr id="18" name="AutoShape 18"/>
            <p:cNvSpPr/>
            <p:nvPr/>
          </p:nvSpPr>
          <p:spPr>
            <a:xfrm>
              <a:off x="575049" y="337743"/>
              <a:ext cx="78137" cy="78137"/>
            </a:xfrm>
            <a:prstGeom prst="ellipse"/>
            <a:solidFill>
              <a:schemeClr val="accent1">
                <a:alpha val="80000"/>
              </a:schemeClr>
            </a:solidFill>
          </p:spPr>
        </p:sp>
        <p:sp>
          <p:nvSpPr>
            <p:cNvPr id="19" name="AutoShape 19"/>
            <p:cNvSpPr/>
            <p:nvPr/>
          </p:nvSpPr>
          <p:spPr>
            <a:xfrm>
              <a:off x="689125" y="339460"/>
              <a:ext cx="74704" cy="74704"/>
            </a:xfrm>
            <a:prstGeom prst="ellipse"/>
            <a:solidFill>
              <a:schemeClr val="accent1">
                <a:alpha val="60000"/>
              </a:schemeClr>
            </a:solidFill>
          </p:spPr>
        </p:sp>
        <p:sp>
          <p:nvSpPr>
            <p:cNvPr id="20" name="AutoShape 20"/>
            <p:cNvSpPr/>
            <p:nvPr/>
          </p:nvSpPr>
          <p:spPr>
            <a:xfrm>
              <a:off x="799768" y="348430"/>
              <a:ext cx="69238" cy="69238"/>
            </a:xfrm>
            <a:prstGeom prst="ellipse"/>
            <a:solidFill>
              <a:schemeClr val="accent1">
                <a:alpha val="40000"/>
              </a:schemeClr>
            </a:solidFill>
          </p:spPr>
        </p:sp>
        <p:sp>
          <p:nvSpPr>
            <p:cNvPr id="21" name="AutoShape 21"/>
            <p:cNvSpPr/>
            <p:nvPr/>
          </p:nvSpPr>
          <p:spPr>
            <a:xfrm>
              <a:off x="904945" y="344297"/>
              <a:ext cx="65594" cy="65594"/>
            </a:xfrm>
            <a:prstGeom prst="ellipse"/>
            <a:solidFill>
              <a:schemeClr val="accent1">
                <a:alpha val="20000"/>
              </a:schemeClr>
            </a:solidFill>
          </p:spPr>
        </p:sp>
        <p:sp>
          <p:nvSpPr>
            <p:cNvPr id="22" name="AutoShape 22"/>
            <p:cNvSpPr/>
            <p:nvPr/>
          </p:nvSpPr>
          <p:spPr>
            <a:xfrm>
              <a:off x="454963" y="448942"/>
              <a:ext cx="84147" cy="84147"/>
            </a:xfrm>
            <a:prstGeom prst="ellipse"/>
            <a:solidFill>
              <a:schemeClr val="accent1">
                <a:alpha val="100000"/>
              </a:schemeClr>
            </a:solidFill>
          </p:spPr>
        </p:sp>
        <p:sp>
          <p:nvSpPr>
            <p:cNvPr id="23" name="AutoShape 23"/>
            <p:cNvSpPr/>
            <p:nvPr/>
          </p:nvSpPr>
          <p:spPr>
            <a:xfrm>
              <a:off x="575049" y="455517"/>
              <a:ext cx="78137" cy="78137"/>
            </a:xfrm>
            <a:prstGeom prst="ellipse"/>
            <a:solidFill>
              <a:schemeClr val="accent1">
                <a:alpha val="80000"/>
              </a:schemeClr>
            </a:solidFill>
          </p:spPr>
        </p:sp>
        <p:sp>
          <p:nvSpPr>
            <p:cNvPr id="24" name="AutoShape 24"/>
            <p:cNvSpPr/>
            <p:nvPr/>
          </p:nvSpPr>
          <p:spPr>
            <a:xfrm>
              <a:off x="689125" y="457233"/>
              <a:ext cx="74704" cy="74704"/>
            </a:xfrm>
            <a:prstGeom prst="ellipse"/>
            <a:solidFill>
              <a:schemeClr val="accent1">
                <a:alpha val="60000"/>
              </a:schemeClr>
            </a:solidFill>
          </p:spPr>
        </p:sp>
        <p:sp>
          <p:nvSpPr>
            <p:cNvPr id="25" name="AutoShape 25"/>
            <p:cNvSpPr/>
            <p:nvPr/>
          </p:nvSpPr>
          <p:spPr>
            <a:xfrm>
              <a:off x="799768" y="466203"/>
              <a:ext cx="69238" cy="69238"/>
            </a:xfrm>
            <a:prstGeom prst="ellipse"/>
            <a:solidFill>
              <a:schemeClr val="accent1">
                <a:alpha val="40000"/>
              </a:schemeClr>
            </a:solidFill>
          </p:spPr>
        </p:sp>
        <p:sp>
          <p:nvSpPr>
            <p:cNvPr id="26" name="AutoShape 26"/>
            <p:cNvSpPr/>
            <p:nvPr/>
          </p:nvSpPr>
          <p:spPr>
            <a:xfrm>
              <a:off x="904945" y="462070"/>
              <a:ext cx="65594" cy="65594"/>
            </a:xfrm>
            <a:prstGeom prst="ellipse"/>
            <a:solidFill>
              <a:schemeClr val="accent1">
                <a:alpha val="20000"/>
              </a:schemeClr>
            </a:solidFill>
          </p:spPr>
        </p:sp>
        <p:sp>
          <p:nvSpPr>
            <p:cNvPr id="27" name="AutoShape 27"/>
            <p:cNvSpPr/>
            <p:nvPr/>
          </p:nvSpPr>
          <p:spPr>
            <a:xfrm>
              <a:off x="454963" y="566715"/>
              <a:ext cx="84147" cy="84147"/>
            </a:xfrm>
            <a:prstGeom prst="ellipse"/>
            <a:solidFill>
              <a:schemeClr val="accent1">
                <a:alpha val="100000"/>
              </a:schemeClr>
            </a:solidFill>
          </p:spPr>
        </p:sp>
        <p:sp>
          <p:nvSpPr>
            <p:cNvPr id="28" name="AutoShape 28"/>
            <p:cNvSpPr/>
            <p:nvPr/>
          </p:nvSpPr>
          <p:spPr>
            <a:xfrm>
              <a:off x="575049" y="573291"/>
              <a:ext cx="78137" cy="78137"/>
            </a:xfrm>
            <a:prstGeom prst="ellipse"/>
            <a:solidFill>
              <a:schemeClr val="accent1">
                <a:alpha val="80000"/>
              </a:schemeClr>
            </a:solidFill>
          </p:spPr>
        </p:sp>
        <p:sp>
          <p:nvSpPr>
            <p:cNvPr id="29" name="AutoShape 29"/>
            <p:cNvSpPr/>
            <p:nvPr/>
          </p:nvSpPr>
          <p:spPr>
            <a:xfrm>
              <a:off x="689125" y="575007"/>
              <a:ext cx="74704" cy="74704"/>
            </a:xfrm>
            <a:prstGeom prst="ellipse"/>
            <a:solidFill>
              <a:schemeClr val="accent1">
                <a:alpha val="60000"/>
              </a:schemeClr>
            </a:solidFill>
          </p:spPr>
        </p:sp>
        <p:sp>
          <p:nvSpPr>
            <p:cNvPr id="30" name="AutoShape 30"/>
            <p:cNvSpPr/>
            <p:nvPr/>
          </p:nvSpPr>
          <p:spPr>
            <a:xfrm>
              <a:off x="799768" y="583977"/>
              <a:ext cx="69238" cy="69238"/>
            </a:xfrm>
            <a:prstGeom prst="ellipse"/>
            <a:solidFill>
              <a:schemeClr val="accent1">
                <a:alpha val="40000"/>
              </a:schemeClr>
            </a:solidFill>
          </p:spPr>
        </p:sp>
        <p:sp>
          <p:nvSpPr>
            <p:cNvPr id="31" name="AutoShape 31"/>
            <p:cNvSpPr/>
            <p:nvPr/>
          </p:nvSpPr>
          <p:spPr>
            <a:xfrm>
              <a:off x="904945" y="579844"/>
              <a:ext cx="65594" cy="65594"/>
            </a:xfrm>
            <a:prstGeom prst="ellipse"/>
            <a:solidFill>
              <a:schemeClr val="accent1">
                <a:alpha val="20000"/>
              </a:schemeClr>
            </a:solidFill>
          </p:spPr>
        </p:sp>
        <p:sp>
          <p:nvSpPr>
            <p:cNvPr id="32" name="AutoShape 32"/>
            <p:cNvSpPr/>
            <p:nvPr/>
          </p:nvSpPr>
          <p:spPr>
            <a:xfrm>
              <a:off x="454963" y="684489"/>
              <a:ext cx="84147" cy="84147"/>
            </a:xfrm>
            <a:prstGeom prst="ellipse"/>
            <a:solidFill>
              <a:schemeClr val="accent1">
                <a:alpha val="100000"/>
              </a:schemeClr>
            </a:solidFill>
          </p:spPr>
        </p:sp>
        <p:sp>
          <p:nvSpPr>
            <p:cNvPr id="33" name="AutoShape 33"/>
            <p:cNvSpPr/>
            <p:nvPr/>
          </p:nvSpPr>
          <p:spPr>
            <a:xfrm>
              <a:off x="575049" y="691064"/>
              <a:ext cx="78137" cy="78137"/>
            </a:xfrm>
            <a:prstGeom prst="ellipse"/>
            <a:solidFill>
              <a:schemeClr val="accent1">
                <a:alpha val="80000"/>
              </a:schemeClr>
            </a:solidFill>
          </p:spPr>
        </p:sp>
        <p:sp>
          <p:nvSpPr>
            <p:cNvPr id="34" name="AutoShape 34"/>
            <p:cNvSpPr/>
            <p:nvPr/>
          </p:nvSpPr>
          <p:spPr>
            <a:xfrm>
              <a:off x="689125" y="692781"/>
              <a:ext cx="74704" cy="74704"/>
            </a:xfrm>
            <a:prstGeom prst="ellipse"/>
            <a:solidFill>
              <a:schemeClr val="accent1">
                <a:alpha val="60000"/>
              </a:schemeClr>
            </a:solidFill>
          </p:spPr>
        </p:sp>
        <p:sp>
          <p:nvSpPr>
            <p:cNvPr id="35" name="AutoShape 35"/>
            <p:cNvSpPr/>
            <p:nvPr/>
          </p:nvSpPr>
          <p:spPr>
            <a:xfrm>
              <a:off x="799768" y="701751"/>
              <a:ext cx="69238" cy="69238"/>
            </a:xfrm>
            <a:prstGeom prst="ellipse"/>
            <a:solidFill>
              <a:schemeClr val="accent1">
                <a:alpha val="40000"/>
              </a:schemeClr>
            </a:solidFill>
          </p:spPr>
        </p:sp>
        <p:sp>
          <p:nvSpPr>
            <p:cNvPr id="36" name="AutoShape 36"/>
            <p:cNvSpPr/>
            <p:nvPr/>
          </p:nvSpPr>
          <p:spPr>
            <a:xfrm>
              <a:off x="904945" y="697618"/>
              <a:ext cx="65594" cy="65594"/>
            </a:xfrm>
            <a:prstGeom prst="ellipse"/>
            <a:solidFill>
              <a:schemeClr val="accent1">
                <a:alpha val="20000"/>
              </a:schemeClr>
            </a:solidFill>
          </p:spPr>
        </p:sp>
        <p:sp>
          <p:nvSpPr>
            <p:cNvPr id="37" name="TextBox 37"/>
            <p:cNvSpPr txBox="1"/>
            <p:nvPr/>
          </p:nvSpPr>
          <p:spPr>
            <a:xfrm>
              <a:off x="1094842" y="93878"/>
              <a:ext cx="10001250" cy="914400"/>
            </a:xfrm>
            <a:prstGeom prst="rect"/>
          </p:spPr>
          <p:txBody>
            <a:bodyPr vert="horz" wrap="square" lIns="123825" tIns="123825" rIns="57150" bIns="123825" rtlCol="0" anchor="t" anchorCtr="0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en-US" sz="3000" b="1" dirty="1">
                  <a:solidFill>
                    <a:schemeClr val="accent1">
                      <a:alpha val="100000"/>
                    </a:schemeClr>
                  </a:solidFill>
                  <a:latin typeface="Microsoft Yahei"/>
                  <a:ea typeface="Microsoft Yahei"/>
                  <a:cs typeface="Microsoft Yahei"/>
                </a:rPr>
                <a:t>创新科技应用的成功案例</a:t>
              </a:r>
            </a:p>
          </p:txBody>
        </p:sp>
      </p:grpSp>
    </p:spTree>
  </p:cSld>
  <p:clrMapOvr>
    <a:masterClrMapping/>
  </p:clrMapOvr>
  <p:transition spd="fast"/>
  <p:timing>
    <p:tnLst>
      <p:par>
        <p:cTn id="1" restart="never" nodeType="tmRoot"/>
      </p:par>
    </p:tnLst>
  </p:timing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 name="">
    <p:bg>
      <p:bgPr>
        <a:blipFill dpi="0" rotWithShape="1">
          <a:blip r:embed="rId2">
            <a:alphaModFix/>
          </a:blip>
          <a:srcRect/>
          <a:stretch>
            <a:fillRect l="-47" r="-47"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133474" y="2900242"/>
            <a:ext cx="1832478" cy="963855"/>
            <a:chOff x="3133474" y="2900242"/>
            <a:chExt cx="1832478" cy="963855"/>
          </a:xfrm>
        </p:grpSpPr>
        <p:sp>
          <p:nvSpPr>
            <p:cNvPr id="3" name="TextBox 3"/>
            <p:cNvSpPr txBox="1"/>
            <p:nvPr/>
          </p:nvSpPr>
          <p:spPr>
            <a:xfrm>
              <a:off x="3133474" y="2900242"/>
              <a:ext cx="1832478" cy="963855"/>
            </a:xfrm>
            <a:prstGeom prst="rect"/>
          </p:spPr>
          <p:txBody>
            <a:bodyPr vert="horz" wrap="square" lIns="66008" tIns="33052" rIns="66008" bIns="33052" rtlCol="0" anchor="ctr" anchorCtr="1"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3000" b="1" dirty="1">
                  <a:solidFill>
                    <a:srgbClr val="FFFEFE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06</a:t>
              </a:r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5162849" y="2700179"/>
            <a:ext cx="6534938" cy="701040"/>
          </a:xfrm>
          <a:prstGeom prst="rect"/>
        </p:spPr>
        <p:txBody>
          <a:bodyPr vert="horz" wrap="square" lIns="91440" tIns="45720" rIns="91440" bIns="45720" rtlCol="0" anchor="b" anchorCtr="0">
            <a:noAutofit/>
          </a:bodyPr>
          <a:lstStyle/>
          <a:p>
            <a:pPr>
              <a:lnSpc>
                <a:spcPct val="100000"/>
              </a:lnSpc>
              <a:spcBef>
                <a:spcPts val="375"/>
              </a:spcBef>
            </a:pPr>
            <a:r>
              <a:rPr lang="en-US" sz="3600" dirty="1">
                <a:solidFill>
                  <a:schemeClr val="accent3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总结与思考</a:t>
            </a:r>
          </a:p>
        </p:txBody>
      </p:sp>
    </p:spTree>
  </p:cSld>
  <p:clrMapOvr>
    <a:masterClrMapping/>
  </p:clrMapOvr>
  <p:transition spd="fast"/>
  <p:timing>
    <p:tnLst>
      <p:par>
        <p:cTn id="1" restart="never" nodeType="tmRoot"/>
      </p:par>
    </p:tnLst>
  </p:timing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 name="">
    <p:bg>
      <p:bgPr>
        <a:blipFill dpi="0" rotWithShape="1">
          <a:blip r:embed="rId2">
            <a:alphaModFix/>
          </a:blip>
          <a:srcRect/>
          <a:stretch>
            <a:fillRect l="-47" r="-47"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460468" y="1739932"/>
            <a:ext cx="4610100" cy="1968532"/>
          </a:xfrm>
          <a:prstGeom prst="rect"/>
          <a:solidFill>
            <a:schemeClr val="accent1">
              <a:lumMod val="75000"/>
              <a:alpha val="100000"/>
            </a:schemeClr>
          </a:solidFill>
        </p:spPr>
      </p:sp>
      <p:sp>
        <p:nvSpPr>
          <p:cNvPr id="3" name="AutoShape 3"/>
          <p:cNvSpPr/>
          <p:nvPr/>
        </p:nvSpPr>
        <p:spPr>
          <a:xfrm>
            <a:off x="6070568" y="3703606"/>
            <a:ext cx="4610100" cy="1968532"/>
          </a:xfrm>
          <a:prstGeom prst="rect"/>
          <a:solidFill>
            <a:schemeClr val="accent3">
              <a:alpha val="100000"/>
            </a:schemeClr>
          </a:solidFill>
        </p:spPr>
      </p:sp>
      <p:sp>
        <p:nvSpPr>
          <p:cNvPr id="4" name="AutoShape 4"/>
          <p:cNvSpPr/>
          <p:nvPr/>
        </p:nvSpPr>
        <p:spPr>
          <a:xfrm>
            <a:off x="6070568" y="1739932"/>
            <a:ext cx="4610100" cy="1968532"/>
          </a:xfrm>
          <a:prstGeom prst="rect"/>
          <a:solidFill>
            <a:schemeClr val="accent2">
              <a:alpha val="100000"/>
            </a:schemeClr>
          </a:solidFill>
        </p:spPr>
      </p:sp>
      <p:sp>
        <p:nvSpPr>
          <p:cNvPr id="5" name="AutoShape 5"/>
          <p:cNvSpPr/>
          <p:nvPr/>
        </p:nvSpPr>
        <p:spPr>
          <a:xfrm>
            <a:off x="1460468" y="3703606"/>
            <a:ext cx="4610100" cy="1968532"/>
          </a:xfrm>
          <a:prstGeom prst="rect"/>
          <a:solidFill>
            <a:schemeClr val="accent3">
              <a:lumMod val="75000"/>
              <a:alpha val="100000"/>
            </a:schemeClr>
          </a:solidFill>
        </p:spPr>
      </p:sp>
      <p:sp>
        <p:nvSpPr>
          <p:cNvPr id="6" name="AutoShape 6"/>
          <p:cNvSpPr/>
          <p:nvPr/>
        </p:nvSpPr>
        <p:spPr>
          <a:xfrm rot="5400000">
            <a:off x="5362432" y="2578179"/>
            <a:ext cx="1689259" cy="292036"/>
          </a:xfrm>
          <a:prstGeom prst="triangle">
            <a:avLst>
              <a:gd name="adj" fmla="val 50000"/>
            </a:avLst>
          </a:prstGeom>
          <a:solidFill>
            <a:schemeClr val="accent1">
              <a:lumMod val="75000"/>
              <a:alpha val="100000"/>
            </a:schemeClr>
          </a:solidFill>
        </p:spPr>
      </p:sp>
      <p:sp>
        <p:nvSpPr>
          <p:cNvPr id="7" name="AutoShape 7"/>
          <p:cNvSpPr/>
          <p:nvPr/>
        </p:nvSpPr>
        <p:spPr>
          <a:xfrm rot="10800000">
            <a:off x="7759732" y="3703606"/>
            <a:ext cx="1689068" cy="292132"/>
          </a:xfrm>
          <a:prstGeom prst="triangle">
            <a:avLst>
              <a:gd name="adj" fmla="val 50000"/>
            </a:avLst>
          </a:prstGeom>
          <a:solidFill>
            <a:schemeClr val="accent2">
              <a:alpha val="100000"/>
            </a:schemeClr>
          </a:solidFill>
        </p:spPr>
      </p:sp>
      <p:sp>
        <p:nvSpPr>
          <p:cNvPr id="8" name="AutoShape 8"/>
          <p:cNvSpPr/>
          <p:nvPr/>
        </p:nvSpPr>
        <p:spPr>
          <a:xfrm rot="16200000">
            <a:off x="5089493" y="4548188"/>
            <a:ext cx="1689259" cy="292036"/>
          </a:xfrm>
          <a:prstGeom prst="triangle">
            <a:avLst>
              <a:gd name="adj" fmla="val 50000"/>
            </a:avLst>
          </a:prstGeom>
          <a:solidFill>
            <a:schemeClr val="accent3">
              <a:alpha val="100000"/>
            </a:schemeClr>
          </a:solidFill>
        </p:spPr>
      </p:sp>
      <p:sp>
        <p:nvSpPr>
          <p:cNvPr id="9" name="AutoShape 9"/>
          <p:cNvSpPr/>
          <p:nvPr/>
        </p:nvSpPr>
        <p:spPr>
          <a:xfrm>
            <a:off x="3006757" y="3421094"/>
            <a:ext cx="1689068" cy="292132"/>
          </a:xfrm>
          <a:prstGeom prst="triangle">
            <a:avLst>
              <a:gd name="adj" fmla="val 50000"/>
            </a:avLst>
          </a:prstGeom>
          <a:solidFill>
            <a:schemeClr val="accent3">
              <a:lumMod val="75000"/>
              <a:alpha val="100000"/>
            </a:schemeClr>
          </a:solidFill>
        </p:spPr>
      </p:sp>
      <p:sp>
        <p:nvSpPr>
          <p:cNvPr id="10" name="TextBox 10"/>
          <p:cNvSpPr txBox="1"/>
          <p:nvPr/>
        </p:nvSpPr>
        <p:spPr>
          <a:xfrm>
            <a:off x="1350931" y="2111740"/>
            <a:ext cx="1230630" cy="1224915"/>
          </a:xfrm>
          <a:prstGeom prst="rect"/>
        </p:spPr>
        <p:txBody>
          <a:bodyPr vert="horz" wrap="square" lIns="91440" tIns="45720" rIns="91440" bIns="45720" rtlCol="0" anchor="ctr" anchorCtr="1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7200" dirty="1">
                <a:solidFill>
                  <a:srgbClr val="FFFEFE">
                    <a:alpha val="100000"/>
                  </a:srgbClr>
                </a:solidFill>
                <a:latin typeface="微软雅黑"/>
                <a:ea typeface="微软雅黑"/>
                <a:cs typeface="微软雅黑"/>
              </a:rPr>
              <a:t>A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321832" y="2111740"/>
            <a:ext cx="1306830" cy="1224915"/>
          </a:xfrm>
          <a:prstGeom prst="rect"/>
        </p:spPr>
        <p:txBody>
          <a:bodyPr vert="horz" wrap="square" lIns="91440" tIns="45720" rIns="91440" bIns="45720" rtlCol="0" anchor="ctr" anchorCtr="1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7200" dirty="1">
                <a:solidFill>
                  <a:srgbClr val="FFFEFE">
                    <a:alpha val="100000"/>
                  </a:srgbClr>
                </a:solidFill>
                <a:latin typeface="微软雅黑"/>
                <a:ea typeface="微软雅黑"/>
                <a:cs typeface="微软雅黑"/>
              </a:rPr>
              <a:t>B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321832" y="4075414"/>
            <a:ext cx="1230630" cy="1224915"/>
          </a:xfrm>
          <a:prstGeom prst="rect"/>
        </p:spPr>
        <p:txBody>
          <a:bodyPr vert="horz" wrap="square" lIns="91440" tIns="45720" rIns="91440" bIns="45720" rtlCol="0" anchor="ctr" anchorCtr="1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7200" dirty="1">
                <a:solidFill>
                  <a:srgbClr val="FFFEFE">
                    <a:alpha val="100000"/>
                  </a:srgbClr>
                </a:solidFill>
                <a:latin typeface="微软雅黑"/>
                <a:ea typeface="微软雅黑"/>
                <a:cs typeface="微软雅黑"/>
              </a:rPr>
              <a:t>D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50931" y="4075414"/>
            <a:ext cx="1230630" cy="1224915"/>
          </a:xfrm>
          <a:prstGeom prst="rect"/>
        </p:spPr>
        <p:txBody>
          <a:bodyPr vert="horz" wrap="square" lIns="91440" tIns="45720" rIns="91440" bIns="45720" rtlCol="0" anchor="ctr" anchorCtr="1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7200" dirty="1">
                <a:solidFill>
                  <a:srgbClr val="FFFEFE">
                    <a:alpha val="100000"/>
                  </a:srgbClr>
                </a:solidFill>
                <a:latin typeface="微软雅黑"/>
                <a:ea typeface="微软雅黑"/>
                <a:cs typeface="微软雅黑"/>
              </a:rPr>
              <a:t>C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615463" y="1879521"/>
            <a:ext cx="3287205" cy="457200"/>
          </a:xfrm>
          <a:prstGeom prst="rect"/>
        </p:spPr>
        <p:txBody>
          <a:bodyPr vert="horz" wrap="square" lIns="95250" tIns="95250" rIns="47625" bIns="95250" rtlCol="0" anchor="t" anchorCtr="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575" b="1" dirty="1">
                <a:solidFill>
                  <a:srgbClr val="FFFEFE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卓越的品牌影响力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615463" y="2274379"/>
            <a:ext cx="3363741" cy="1223341"/>
          </a:xfrm>
          <a:prstGeom prst="rect"/>
        </p:spPr>
        <p:txBody>
          <a:bodyPr vert="horz" wrap="square" lIns="91440" tIns="45720" rIns="91440" bIns="45720" rtlCol="0" anchor="t" anchorCtr="0">
            <a:noAutofit/>
          </a:bodyPr>
          <a:lstStyle/>
          <a:p>
            <a:pPr>
              <a:lnSpc>
                <a:spcPct val="150000"/>
              </a:lnSpc>
              <a:spcBef>
                <a:spcPts val="375"/>
              </a:spcBef>
            </a:pPr>
            <a:r>
              <a:rPr lang="en-US" sz="1200" dirty="1">
                <a:solidFill>
                  <a:srgbClr val="FFFEFE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迪士尼乐园作为全球知名的主题公园品牌，具有强大的品牌影响力和吸引力，为游客带来独特的体验和感受。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432750" y="1879521"/>
            <a:ext cx="3136965" cy="457200"/>
          </a:xfrm>
          <a:prstGeom prst="rect"/>
        </p:spPr>
        <p:txBody>
          <a:bodyPr vert="horz" wrap="square" lIns="95250" tIns="95250" rIns="47625" bIns="95250" rtlCol="0" anchor="t" anchorCtr="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575" b="1" dirty="1">
                <a:solidFill>
                  <a:srgbClr val="FFFEFE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丰富的文化内涵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432750" y="2274379"/>
            <a:ext cx="3063260" cy="1223341"/>
          </a:xfrm>
          <a:prstGeom prst="rect"/>
        </p:spPr>
        <p:txBody>
          <a:bodyPr vert="horz" wrap="square" lIns="91440" tIns="45720" rIns="91440" bIns="45720" rtlCol="0" anchor="t" anchorCtr="0">
            <a:noAutofit/>
          </a:bodyPr>
          <a:lstStyle/>
          <a:p>
            <a:pPr>
              <a:lnSpc>
                <a:spcPct val="150000"/>
              </a:lnSpc>
              <a:spcBef>
                <a:spcPts val="375"/>
              </a:spcBef>
            </a:pPr>
            <a:r>
              <a:rPr lang="en-US" sz="1200" dirty="1">
                <a:solidFill>
                  <a:srgbClr val="FFFEFE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迪士尼乐园融合了各种文化和故事，不仅满足了游客的娱乐需求，还传递了积极的价值观念和情感共鸣。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615463" y="3849672"/>
            <a:ext cx="3362325" cy="447675"/>
          </a:xfrm>
          <a:prstGeom prst="rect"/>
        </p:spPr>
        <p:txBody>
          <a:bodyPr vert="horz" wrap="square" lIns="95250" tIns="95250" rIns="47625" bIns="95250" rtlCol="0" anchor="t" anchorCtr="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575" b="1" dirty="1">
                <a:solidFill>
                  <a:srgbClr val="FFFEFE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创新与科技结合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615463" y="4244530"/>
            <a:ext cx="3100820" cy="1223341"/>
          </a:xfrm>
          <a:prstGeom prst="rect"/>
        </p:spPr>
        <p:txBody>
          <a:bodyPr vert="horz" wrap="square" lIns="91440" tIns="45720" rIns="91440" bIns="45720" rtlCol="0" anchor="t" anchorCtr="0">
            <a:noAutofit/>
          </a:bodyPr>
          <a:lstStyle/>
          <a:p>
            <a:pPr>
              <a:lnSpc>
                <a:spcPct val="150000"/>
              </a:lnSpc>
              <a:spcBef>
                <a:spcPts val="375"/>
              </a:spcBef>
            </a:pPr>
            <a:r>
              <a:rPr lang="en-US" sz="1200" dirty="1">
                <a:solidFill>
                  <a:srgbClr val="FFFEFE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迪士尼乐园不断引入科技创新和创意设计，为游客带来新颖、刺激的游乐设施和互动体验。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6524760" y="3849672"/>
            <a:ext cx="3136965" cy="457200"/>
          </a:xfrm>
          <a:prstGeom prst="rect"/>
        </p:spPr>
        <p:txBody>
          <a:bodyPr vert="horz" wrap="square" lIns="95250" tIns="95250" rIns="47625" bIns="95250" rtlCol="0" anchor="t" anchorCtr="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575" b="1" dirty="1">
                <a:solidFill>
                  <a:srgbClr val="FFFEFE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优质的服务体验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6432750" y="4244530"/>
            <a:ext cx="3117681" cy="1223341"/>
          </a:xfrm>
          <a:prstGeom prst="rect"/>
        </p:spPr>
        <p:txBody>
          <a:bodyPr vert="horz" wrap="square" lIns="91440" tIns="45720" rIns="91440" bIns="45720" rtlCol="0" anchor="t" anchorCtr="0">
            <a:noAutofit/>
          </a:bodyPr>
          <a:lstStyle/>
          <a:p>
            <a:pPr>
              <a:lnSpc>
                <a:spcPct val="150000"/>
              </a:lnSpc>
              <a:spcBef>
                <a:spcPts val="375"/>
              </a:spcBef>
            </a:pPr>
            <a:r>
              <a:rPr lang="en-US" sz="1200" dirty="1">
                <a:solidFill>
                  <a:srgbClr val="FFFEFE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迪士尼乐园注重游客服务和体验质量，从细节入手，为游客提供周到、贴心的服务。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454963" y="93878"/>
            <a:ext cx="10641129" cy="914400"/>
            <a:chOff x="454963" y="93878"/>
            <a:chExt cx="10641129" cy="914400"/>
          </a:xfrm>
        </p:grpSpPr>
        <p:sp>
          <p:nvSpPr>
            <p:cNvPr id="23" name="AutoShape 23"/>
            <p:cNvSpPr/>
            <p:nvPr/>
          </p:nvSpPr>
          <p:spPr>
            <a:xfrm>
              <a:off x="454963" y="331168"/>
              <a:ext cx="84147" cy="84147"/>
            </a:xfrm>
            <a:prstGeom prst="ellipse"/>
            <a:solidFill>
              <a:schemeClr val="accent1">
                <a:alpha val="100000"/>
              </a:schemeClr>
            </a:solidFill>
          </p:spPr>
        </p:sp>
        <p:sp>
          <p:nvSpPr>
            <p:cNvPr id="24" name="AutoShape 24"/>
            <p:cNvSpPr/>
            <p:nvPr/>
          </p:nvSpPr>
          <p:spPr>
            <a:xfrm>
              <a:off x="575049" y="337743"/>
              <a:ext cx="78137" cy="78137"/>
            </a:xfrm>
            <a:prstGeom prst="ellipse"/>
            <a:solidFill>
              <a:schemeClr val="accent1">
                <a:alpha val="80000"/>
              </a:schemeClr>
            </a:solidFill>
          </p:spPr>
        </p:sp>
        <p:sp>
          <p:nvSpPr>
            <p:cNvPr id="25" name="AutoShape 25"/>
            <p:cNvSpPr/>
            <p:nvPr/>
          </p:nvSpPr>
          <p:spPr>
            <a:xfrm>
              <a:off x="689125" y="339460"/>
              <a:ext cx="74704" cy="74704"/>
            </a:xfrm>
            <a:prstGeom prst="ellipse"/>
            <a:solidFill>
              <a:schemeClr val="accent1">
                <a:alpha val="60000"/>
              </a:schemeClr>
            </a:solidFill>
          </p:spPr>
        </p:sp>
        <p:sp>
          <p:nvSpPr>
            <p:cNvPr id="26" name="AutoShape 26"/>
            <p:cNvSpPr/>
            <p:nvPr/>
          </p:nvSpPr>
          <p:spPr>
            <a:xfrm>
              <a:off x="799768" y="348430"/>
              <a:ext cx="69238" cy="69238"/>
            </a:xfrm>
            <a:prstGeom prst="ellipse"/>
            <a:solidFill>
              <a:schemeClr val="accent1">
                <a:alpha val="40000"/>
              </a:schemeClr>
            </a:solidFill>
          </p:spPr>
        </p:sp>
        <p:sp>
          <p:nvSpPr>
            <p:cNvPr id="27" name="AutoShape 27"/>
            <p:cNvSpPr/>
            <p:nvPr/>
          </p:nvSpPr>
          <p:spPr>
            <a:xfrm>
              <a:off x="904945" y="344297"/>
              <a:ext cx="65594" cy="65594"/>
            </a:xfrm>
            <a:prstGeom prst="ellipse"/>
            <a:solidFill>
              <a:schemeClr val="accent1">
                <a:alpha val="20000"/>
              </a:schemeClr>
            </a:solidFill>
          </p:spPr>
        </p:sp>
        <p:sp>
          <p:nvSpPr>
            <p:cNvPr id="28" name="AutoShape 28"/>
            <p:cNvSpPr/>
            <p:nvPr/>
          </p:nvSpPr>
          <p:spPr>
            <a:xfrm>
              <a:off x="454963" y="448942"/>
              <a:ext cx="84147" cy="84147"/>
            </a:xfrm>
            <a:prstGeom prst="ellipse"/>
            <a:solidFill>
              <a:schemeClr val="accent1">
                <a:alpha val="100000"/>
              </a:schemeClr>
            </a:solidFill>
          </p:spPr>
        </p:sp>
        <p:sp>
          <p:nvSpPr>
            <p:cNvPr id="29" name="AutoShape 29"/>
            <p:cNvSpPr/>
            <p:nvPr/>
          </p:nvSpPr>
          <p:spPr>
            <a:xfrm>
              <a:off x="575049" y="455517"/>
              <a:ext cx="78137" cy="78137"/>
            </a:xfrm>
            <a:prstGeom prst="ellipse"/>
            <a:solidFill>
              <a:schemeClr val="accent1">
                <a:alpha val="80000"/>
              </a:schemeClr>
            </a:solidFill>
          </p:spPr>
        </p:sp>
        <p:sp>
          <p:nvSpPr>
            <p:cNvPr id="30" name="AutoShape 30"/>
            <p:cNvSpPr/>
            <p:nvPr/>
          </p:nvSpPr>
          <p:spPr>
            <a:xfrm>
              <a:off x="689125" y="457233"/>
              <a:ext cx="74704" cy="74704"/>
            </a:xfrm>
            <a:prstGeom prst="ellipse"/>
            <a:solidFill>
              <a:schemeClr val="accent1">
                <a:alpha val="60000"/>
              </a:schemeClr>
            </a:solidFill>
          </p:spPr>
        </p:sp>
        <p:sp>
          <p:nvSpPr>
            <p:cNvPr id="31" name="AutoShape 31"/>
            <p:cNvSpPr/>
            <p:nvPr/>
          </p:nvSpPr>
          <p:spPr>
            <a:xfrm>
              <a:off x="799768" y="466203"/>
              <a:ext cx="69238" cy="69238"/>
            </a:xfrm>
            <a:prstGeom prst="ellipse"/>
            <a:solidFill>
              <a:schemeClr val="accent1">
                <a:alpha val="40000"/>
              </a:schemeClr>
            </a:solidFill>
          </p:spPr>
        </p:sp>
        <p:sp>
          <p:nvSpPr>
            <p:cNvPr id="32" name="AutoShape 32"/>
            <p:cNvSpPr/>
            <p:nvPr/>
          </p:nvSpPr>
          <p:spPr>
            <a:xfrm>
              <a:off x="904945" y="462070"/>
              <a:ext cx="65594" cy="65594"/>
            </a:xfrm>
            <a:prstGeom prst="ellipse"/>
            <a:solidFill>
              <a:schemeClr val="accent1">
                <a:alpha val="20000"/>
              </a:schemeClr>
            </a:solidFill>
          </p:spPr>
        </p:sp>
        <p:sp>
          <p:nvSpPr>
            <p:cNvPr id="33" name="AutoShape 33"/>
            <p:cNvSpPr/>
            <p:nvPr/>
          </p:nvSpPr>
          <p:spPr>
            <a:xfrm>
              <a:off x="454963" y="566715"/>
              <a:ext cx="84147" cy="84147"/>
            </a:xfrm>
            <a:prstGeom prst="ellipse"/>
            <a:solidFill>
              <a:schemeClr val="accent1">
                <a:alpha val="100000"/>
              </a:schemeClr>
            </a:solidFill>
          </p:spPr>
        </p:sp>
        <p:sp>
          <p:nvSpPr>
            <p:cNvPr id="34" name="AutoShape 34"/>
            <p:cNvSpPr/>
            <p:nvPr/>
          </p:nvSpPr>
          <p:spPr>
            <a:xfrm>
              <a:off x="575049" y="573291"/>
              <a:ext cx="78137" cy="78137"/>
            </a:xfrm>
            <a:prstGeom prst="ellipse"/>
            <a:solidFill>
              <a:schemeClr val="accent1">
                <a:alpha val="80000"/>
              </a:schemeClr>
            </a:solidFill>
          </p:spPr>
        </p:sp>
        <p:sp>
          <p:nvSpPr>
            <p:cNvPr id="35" name="AutoShape 35"/>
            <p:cNvSpPr/>
            <p:nvPr/>
          </p:nvSpPr>
          <p:spPr>
            <a:xfrm>
              <a:off x="689125" y="575007"/>
              <a:ext cx="74704" cy="74704"/>
            </a:xfrm>
            <a:prstGeom prst="ellipse"/>
            <a:solidFill>
              <a:schemeClr val="accent1">
                <a:alpha val="60000"/>
              </a:schemeClr>
            </a:solidFill>
          </p:spPr>
        </p:sp>
        <p:sp>
          <p:nvSpPr>
            <p:cNvPr id="36" name="AutoShape 36"/>
            <p:cNvSpPr/>
            <p:nvPr/>
          </p:nvSpPr>
          <p:spPr>
            <a:xfrm>
              <a:off x="799768" y="583977"/>
              <a:ext cx="69238" cy="69238"/>
            </a:xfrm>
            <a:prstGeom prst="ellipse"/>
            <a:solidFill>
              <a:schemeClr val="accent1">
                <a:alpha val="40000"/>
              </a:schemeClr>
            </a:solidFill>
          </p:spPr>
        </p:sp>
        <p:sp>
          <p:nvSpPr>
            <p:cNvPr id="37" name="AutoShape 37"/>
            <p:cNvSpPr/>
            <p:nvPr/>
          </p:nvSpPr>
          <p:spPr>
            <a:xfrm>
              <a:off x="904945" y="579844"/>
              <a:ext cx="65594" cy="65594"/>
            </a:xfrm>
            <a:prstGeom prst="ellipse"/>
            <a:solidFill>
              <a:schemeClr val="accent1">
                <a:alpha val="20000"/>
              </a:schemeClr>
            </a:solidFill>
          </p:spPr>
        </p:sp>
        <p:sp>
          <p:nvSpPr>
            <p:cNvPr id="38" name="AutoShape 38"/>
            <p:cNvSpPr/>
            <p:nvPr/>
          </p:nvSpPr>
          <p:spPr>
            <a:xfrm>
              <a:off x="454963" y="684489"/>
              <a:ext cx="84147" cy="84147"/>
            </a:xfrm>
            <a:prstGeom prst="ellipse"/>
            <a:solidFill>
              <a:schemeClr val="accent1">
                <a:alpha val="100000"/>
              </a:schemeClr>
            </a:solidFill>
          </p:spPr>
        </p:sp>
        <p:sp>
          <p:nvSpPr>
            <p:cNvPr id="39" name="AutoShape 39"/>
            <p:cNvSpPr/>
            <p:nvPr/>
          </p:nvSpPr>
          <p:spPr>
            <a:xfrm>
              <a:off x="575049" y="691064"/>
              <a:ext cx="78137" cy="78137"/>
            </a:xfrm>
            <a:prstGeom prst="ellipse"/>
            <a:solidFill>
              <a:schemeClr val="accent1">
                <a:alpha val="80000"/>
              </a:schemeClr>
            </a:solidFill>
          </p:spPr>
        </p:sp>
        <p:sp>
          <p:nvSpPr>
            <p:cNvPr id="40" name="AutoShape 40"/>
            <p:cNvSpPr/>
            <p:nvPr/>
          </p:nvSpPr>
          <p:spPr>
            <a:xfrm>
              <a:off x="689125" y="692781"/>
              <a:ext cx="74704" cy="74704"/>
            </a:xfrm>
            <a:prstGeom prst="ellipse"/>
            <a:solidFill>
              <a:schemeClr val="accent1">
                <a:alpha val="60000"/>
              </a:schemeClr>
            </a:solidFill>
          </p:spPr>
        </p:sp>
        <p:sp>
          <p:nvSpPr>
            <p:cNvPr id="41" name="AutoShape 41"/>
            <p:cNvSpPr/>
            <p:nvPr/>
          </p:nvSpPr>
          <p:spPr>
            <a:xfrm>
              <a:off x="799768" y="701751"/>
              <a:ext cx="69238" cy="69238"/>
            </a:xfrm>
            <a:prstGeom prst="ellipse"/>
            <a:solidFill>
              <a:schemeClr val="accent1">
                <a:alpha val="40000"/>
              </a:schemeClr>
            </a:solidFill>
          </p:spPr>
        </p:sp>
        <p:sp>
          <p:nvSpPr>
            <p:cNvPr id="42" name="AutoShape 42"/>
            <p:cNvSpPr/>
            <p:nvPr/>
          </p:nvSpPr>
          <p:spPr>
            <a:xfrm>
              <a:off x="904945" y="697618"/>
              <a:ext cx="65594" cy="65594"/>
            </a:xfrm>
            <a:prstGeom prst="ellipse"/>
            <a:solidFill>
              <a:schemeClr val="accent1">
                <a:alpha val="20000"/>
              </a:schemeClr>
            </a:solidFill>
          </p:spPr>
        </p:sp>
        <p:sp>
          <p:nvSpPr>
            <p:cNvPr id="43" name="TextBox 43"/>
            <p:cNvSpPr txBox="1"/>
            <p:nvPr/>
          </p:nvSpPr>
          <p:spPr>
            <a:xfrm>
              <a:off x="1094842" y="93878"/>
              <a:ext cx="10001250" cy="914400"/>
            </a:xfrm>
            <a:prstGeom prst="rect"/>
          </p:spPr>
          <p:txBody>
            <a:bodyPr vert="horz" wrap="square" lIns="123825" tIns="123825" rIns="57150" bIns="123825" rtlCol="0" anchor="t" anchorCtr="0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en-US" sz="3000" b="1" dirty="1">
                  <a:solidFill>
                    <a:schemeClr val="accent1">
                      <a:alpha val="100000"/>
                    </a:schemeClr>
                  </a:solidFill>
                  <a:latin typeface="Microsoft Yahei"/>
                  <a:ea typeface="Microsoft Yahei"/>
                  <a:cs typeface="Microsoft Yahei"/>
                </a:rPr>
                <a:t>对迪士尼乐园的总结评价</a:t>
              </a:r>
            </a:p>
          </p:txBody>
        </p:sp>
      </p:grpSp>
    </p:spTree>
  </p:cSld>
  <p:clrMapOvr>
    <a:masterClrMapping/>
  </p:clrMapOvr>
  <p:transition spd="fast"/>
  <p:timing>
    <p:tnLst>
      <p:par>
        <p:cTn id="1" restart="never" nodeType="tmRoot"/>
      </p:par>
    </p:tnLst>
  </p:timing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 name="">
    <p:bg>
      <p:bgPr>
        <a:blipFill dpi="0" rotWithShape="1">
          <a:blip r:embed="rId2">
            <a:alphaModFix/>
          </a:blip>
          <a:srcRect/>
          <a:stretch>
            <a:fillRect l="-47" r="-47"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6303259" y="1394815"/>
            <a:ext cx="5242560" cy="2194560"/>
          </a:xfrm>
          <a:prstGeom prst="roundRect">
            <a:avLst/>
          </a:prstGeom>
          <a:solidFill>
            <a:schemeClr val="accent2">
              <a:alpha val="100000"/>
            </a:schemeClr>
          </a:solidFill>
        </p:spPr>
      </p:sp>
      <p:sp>
        <p:nvSpPr>
          <p:cNvPr id="3" name="AutoShape 3"/>
          <p:cNvSpPr/>
          <p:nvPr/>
        </p:nvSpPr>
        <p:spPr>
          <a:xfrm>
            <a:off x="6303259" y="3911005"/>
            <a:ext cx="5242560" cy="2194560"/>
          </a:xfrm>
          <a:prstGeom prst="roundRect">
            <a:avLst/>
          </a:prstGeom>
          <a:solidFill>
            <a:schemeClr val="accent2">
              <a:lumMod val="20000"/>
              <a:lumOff val="80000"/>
              <a:alpha val="100000"/>
            </a:schemeClr>
          </a:solidFill>
        </p:spPr>
      </p:sp>
      <p:sp>
        <p:nvSpPr>
          <p:cNvPr id="4" name="AutoShape 4"/>
          <p:cNvSpPr/>
          <p:nvPr/>
        </p:nvSpPr>
        <p:spPr>
          <a:xfrm>
            <a:off x="715856" y="3911005"/>
            <a:ext cx="5242560" cy="2194560"/>
          </a:xfrm>
          <a:prstGeom prst="roundRect">
            <a:avLst/>
          </a:prstGeom>
          <a:solidFill>
            <a:schemeClr val="accent2">
              <a:alpha val="100000"/>
            </a:schemeClr>
          </a:solidFill>
        </p:spPr>
      </p:sp>
      <p:sp>
        <p:nvSpPr>
          <p:cNvPr id="5" name="AutoShape 5"/>
          <p:cNvSpPr/>
          <p:nvPr/>
        </p:nvSpPr>
        <p:spPr>
          <a:xfrm>
            <a:off x="715856" y="1378942"/>
            <a:ext cx="5242560" cy="2194560"/>
          </a:xfrm>
          <a:prstGeom prst="roundRect">
            <a:avLst/>
          </a:prstGeom>
          <a:solidFill>
            <a:schemeClr val="accent2">
              <a:lumMod val="20000"/>
              <a:lumOff val="80000"/>
              <a:alpha val="100000"/>
            </a:schemeClr>
          </a:solidFill>
        </p:spPr>
      </p:sp>
      <p:sp>
        <p:nvSpPr>
          <p:cNvPr id="6" name="TextBox 6"/>
          <p:cNvSpPr txBox="1"/>
          <p:nvPr/>
        </p:nvSpPr>
        <p:spPr>
          <a:xfrm>
            <a:off x="6703007" y="4126373"/>
            <a:ext cx="4293172" cy="731520"/>
          </a:xfrm>
          <a:prstGeom prst="rect"/>
        </p:spPr>
        <p:txBody>
          <a:bodyPr vert="horz" wrap="square" lIns="123825" tIns="123825" rIns="57150" bIns="123825" rtlCol="0" anchor="t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6" b="1" dirty="1">
                <a:solidFill>
                  <a:schemeClr val="accent2">
                    <a:lumMod val="50000"/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提升服务品质与效率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703007" y="4705286"/>
            <a:ext cx="4476867" cy="1203960"/>
          </a:xfrm>
          <a:prstGeom prst="rect"/>
        </p:spPr>
        <p:txBody>
          <a:bodyPr vert="horz" wrap="square" lIns="123825" tIns="123825" rIns="57150" bIns="123825" rtlCol="0" anchor="t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350" dirty="1">
                <a:solidFill>
                  <a:schemeClr val="accent2">
                    <a:lumMod val="50000"/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为了满足游客日益增长的需求和提高游客满意度，迪士尼乐园应不断提升服务品质和效率，优化游客的游览体验和感受。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98702" y="1610183"/>
            <a:ext cx="4293172" cy="731520"/>
          </a:xfrm>
          <a:prstGeom prst="rect"/>
        </p:spPr>
        <p:txBody>
          <a:bodyPr vert="horz" wrap="square" lIns="123825" tIns="123825" rIns="57150" bIns="123825" rtlCol="0" anchor="t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6" b="1" dirty="1">
                <a:solidFill>
                  <a:schemeClr val="accent2">
                    <a:lumMod val="50000"/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拓展全球市场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98702" y="2189096"/>
            <a:ext cx="4476867" cy="1203960"/>
          </a:xfrm>
          <a:prstGeom prst="rect"/>
        </p:spPr>
        <p:txBody>
          <a:bodyPr vert="horz" wrap="square" lIns="123825" tIns="123825" rIns="57150" bIns="123825" rtlCol="0" anchor="t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350" dirty="1">
                <a:solidFill>
                  <a:schemeClr val="accent2">
                    <a:lumMod val="50000"/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随着全球化的加速和旅游业的繁荣，迪士尼乐园可以进一步拓展全球市场，为更多国家和地区的游客提供欢乐和惊喜。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686105" y="1610183"/>
            <a:ext cx="4293172" cy="731520"/>
          </a:xfrm>
          <a:prstGeom prst="rect"/>
        </p:spPr>
        <p:txBody>
          <a:bodyPr vert="horz" wrap="square" lIns="123825" tIns="123825" rIns="57150" bIns="123825" rtlCol="0" anchor="t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6" b="1" dirty="1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持续创新与升级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686105" y="2189096"/>
            <a:ext cx="4476867" cy="1203960"/>
          </a:xfrm>
          <a:prstGeom prst="rect"/>
        </p:spPr>
        <p:txBody>
          <a:bodyPr vert="horz" wrap="square" lIns="123825" tIns="123825" rIns="57150" bIns="123825" rtlCol="0" anchor="t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350" dirty="1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面对游客需求的不断变化和市场竞争的加剧，迪士尼乐园应持续创新和升级，推出更多富有创意和科技含量的游乐项目和互动体验。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98702" y="4126373"/>
            <a:ext cx="4293172" cy="731520"/>
          </a:xfrm>
          <a:prstGeom prst="rect"/>
        </p:spPr>
        <p:txBody>
          <a:bodyPr vert="horz" wrap="square" lIns="123825" tIns="123825" rIns="57150" bIns="123825" rtlCol="0" anchor="t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6" b="1" dirty="1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加强文化交流与融合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98702" y="4705286"/>
            <a:ext cx="4476867" cy="1203960"/>
          </a:xfrm>
          <a:prstGeom prst="rect"/>
        </p:spPr>
        <p:txBody>
          <a:bodyPr vert="horz" wrap="square" lIns="123825" tIns="123825" rIns="57150" bIns="123825" rtlCol="0" anchor="t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350" dirty="1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在全球化的背景下，迪士尼乐园可以进一步加强文化交流与融合，将不同国家和地区的文化元素融入乐园中，增强游客的文化认同感和归属感。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454963" y="93878"/>
            <a:ext cx="10641129" cy="914400"/>
            <a:chOff x="454963" y="93878"/>
            <a:chExt cx="10641129" cy="914400"/>
          </a:xfrm>
        </p:grpSpPr>
        <p:sp>
          <p:nvSpPr>
            <p:cNvPr id="15" name="AutoShape 15"/>
            <p:cNvSpPr/>
            <p:nvPr/>
          </p:nvSpPr>
          <p:spPr>
            <a:xfrm>
              <a:off x="454963" y="331168"/>
              <a:ext cx="84147" cy="84147"/>
            </a:xfrm>
            <a:prstGeom prst="ellipse"/>
            <a:solidFill>
              <a:schemeClr val="accent1">
                <a:alpha val="100000"/>
              </a:schemeClr>
            </a:solidFill>
          </p:spPr>
        </p:sp>
        <p:sp>
          <p:nvSpPr>
            <p:cNvPr id="16" name="AutoShape 16"/>
            <p:cNvSpPr/>
            <p:nvPr/>
          </p:nvSpPr>
          <p:spPr>
            <a:xfrm>
              <a:off x="575049" y="337743"/>
              <a:ext cx="78137" cy="78137"/>
            </a:xfrm>
            <a:prstGeom prst="ellipse"/>
            <a:solidFill>
              <a:schemeClr val="accent1">
                <a:alpha val="80000"/>
              </a:schemeClr>
            </a:solidFill>
          </p:spPr>
        </p:sp>
        <p:sp>
          <p:nvSpPr>
            <p:cNvPr id="17" name="AutoShape 17"/>
            <p:cNvSpPr/>
            <p:nvPr/>
          </p:nvSpPr>
          <p:spPr>
            <a:xfrm>
              <a:off x="689125" y="339460"/>
              <a:ext cx="74704" cy="74704"/>
            </a:xfrm>
            <a:prstGeom prst="ellipse"/>
            <a:solidFill>
              <a:schemeClr val="accent1">
                <a:alpha val="60000"/>
              </a:schemeClr>
            </a:solidFill>
          </p:spPr>
        </p:sp>
        <p:sp>
          <p:nvSpPr>
            <p:cNvPr id="18" name="AutoShape 18"/>
            <p:cNvSpPr/>
            <p:nvPr/>
          </p:nvSpPr>
          <p:spPr>
            <a:xfrm>
              <a:off x="799768" y="348430"/>
              <a:ext cx="69238" cy="69238"/>
            </a:xfrm>
            <a:prstGeom prst="ellipse"/>
            <a:solidFill>
              <a:schemeClr val="accent1">
                <a:alpha val="40000"/>
              </a:schemeClr>
            </a:solidFill>
          </p:spPr>
        </p:sp>
        <p:sp>
          <p:nvSpPr>
            <p:cNvPr id="19" name="AutoShape 19"/>
            <p:cNvSpPr/>
            <p:nvPr/>
          </p:nvSpPr>
          <p:spPr>
            <a:xfrm>
              <a:off x="904945" y="344297"/>
              <a:ext cx="65594" cy="65594"/>
            </a:xfrm>
            <a:prstGeom prst="ellipse"/>
            <a:solidFill>
              <a:schemeClr val="accent1">
                <a:alpha val="20000"/>
              </a:schemeClr>
            </a:solidFill>
          </p:spPr>
        </p:sp>
        <p:sp>
          <p:nvSpPr>
            <p:cNvPr id="20" name="AutoShape 20"/>
            <p:cNvSpPr/>
            <p:nvPr/>
          </p:nvSpPr>
          <p:spPr>
            <a:xfrm>
              <a:off x="454963" y="448942"/>
              <a:ext cx="84147" cy="84147"/>
            </a:xfrm>
            <a:prstGeom prst="ellipse"/>
            <a:solidFill>
              <a:schemeClr val="accent1">
                <a:alpha val="100000"/>
              </a:schemeClr>
            </a:solidFill>
          </p:spPr>
        </p:sp>
        <p:sp>
          <p:nvSpPr>
            <p:cNvPr id="21" name="AutoShape 21"/>
            <p:cNvSpPr/>
            <p:nvPr/>
          </p:nvSpPr>
          <p:spPr>
            <a:xfrm>
              <a:off x="575049" y="455517"/>
              <a:ext cx="78137" cy="78137"/>
            </a:xfrm>
            <a:prstGeom prst="ellipse"/>
            <a:solidFill>
              <a:schemeClr val="accent1">
                <a:alpha val="80000"/>
              </a:schemeClr>
            </a:solidFill>
          </p:spPr>
        </p:sp>
        <p:sp>
          <p:nvSpPr>
            <p:cNvPr id="22" name="AutoShape 22"/>
            <p:cNvSpPr/>
            <p:nvPr/>
          </p:nvSpPr>
          <p:spPr>
            <a:xfrm>
              <a:off x="689125" y="457233"/>
              <a:ext cx="74704" cy="74704"/>
            </a:xfrm>
            <a:prstGeom prst="ellipse"/>
            <a:solidFill>
              <a:schemeClr val="accent1">
                <a:alpha val="60000"/>
              </a:schemeClr>
            </a:solidFill>
          </p:spPr>
        </p:sp>
        <p:sp>
          <p:nvSpPr>
            <p:cNvPr id="23" name="AutoShape 23"/>
            <p:cNvSpPr/>
            <p:nvPr/>
          </p:nvSpPr>
          <p:spPr>
            <a:xfrm>
              <a:off x="799768" y="466203"/>
              <a:ext cx="69238" cy="69238"/>
            </a:xfrm>
            <a:prstGeom prst="ellipse"/>
            <a:solidFill>
              <a:schemeClr val="accent1">
                <a:alpha val="40000"/>
              </a:schemeClr>
            </a:solidFill>
          </p:spPr>
        </p:sp>
        <p:sp>
          <p:nvSpPr>
            <p:cNvPr id="24" name="AutoShape 24"/>
            <p:cNvSpPr/>
            <p:nvPr/>
          </p:nvSpPr>
          <p:spPr>
            <a:xfrm>
              <a:off x="904945" y="462070"/>
              <a:ext cx="65594" cy="65594"/>
            </a:xfrm>
            <a:prstGeom prst="ellipse"/>
            <a:solidFill>
              <a:schemeClr val="accent1">
                <a:alpha val="20000"/>
              </a:schemeClr>
            </a:solidFill>
          </p:spPr>
        </p:sp>
        <p:sp>
          <p:nvSpPr>
            <p:cNvPr id="25" name="AutoShape 25"/>
            <p:cNvSpPr/>
            <p:nvPr/>
          </p:nvSpPr>
          <p:spPr>
            <a:xfrm>
              <a:off x="454963" y="566715"/>
              <a:ext cx="84147" cy="84147"/>
            </a:xfrm>
            <a:prstGeom prst="ellipse"/>
            <a:solidFill>
              <a:schemeClr val="accent1">
                <a:alpha val="100000"/>
              </a:schemeClr>
            </a:solidFill>
          </p:spPr>
        </p:sp>
        <p:sp>
          <p:nvSpPr>
            <p:cNvPr id="26" name="AutoShape 26"/>
            <p:cNvSpPr/>
            <p:nvPr/>
          </p:nvSpPr>
          <p:spPr>
            <a:xfrm>
              <a:off x="575049" y="573291"/>
              <a:ext cx="78137" cy="78137"/>
            </a:xfrm>
            <a:prstGeom prst="ellipse"/>
            <a:solidFill>
              <a:schemeClr val="accent1">
                <a:alpha val="80000"/>
              </a:schemeClr>
            </a:solidFill>
          </p:spPr>
        </p:sp>
        <p:sp>
          <p:nvSpPr>
            <p:cNvPr id="27" name="AutoShape 27"/>
            <p:cNvSpPr/>
            <p:nvPr/>
          </p:nvSpPr>
          <p:spPr>
            <a:xfrm>
              <a:off x="689125" y="575007"/>
              <a:ext cx="74704" cy="74704"/>
            </a:xfrm>
            <a:prstGeom prst="ellipse"/>
            <a:solidFill>
              <a:schemeClr val="accent1">
                <a:alpha val="60000"/>
              </a:schemeClr>
            </a:solidFill>
          </p:spPr>
        </p:sp>
        <p:sp>
          <p:nvSpPr>
            <p:cNvPr id="28" name="AutoShape 28"/>
            <p:cNvSpPr/>
            <p:nvPr/>
          </p:nvSpPr>
          <p:spPr>
            <a:xfrm>
              <a:off x="799768" y="583977"/>
              <a:ext cx="69238" cy="69238"/>
            </a:xfrm>
            <a:prstGeom prst="ellipse"/>
            <a:solidFill>
              <a:schemeClr val="accent1">
                <a:alpha val="40000"/>
              </a:schemeClr>
            </a:solidFill>
          </p:spPr>
        </p:sp>
        <p:sp>
          <p:nvSpPr>
            <p:cNvPr id="29" name="AutoShape 29"/>
            <p:cNvSpPr/>
            <p:nvPr/>
          </p:nvSpPr>
          <p:spPr>
            <a:xfrm>
              <a:off x="904945" y="579844"/>
              <a:ext cx="65594" cy="65594"/>
            </a:xfrm>
            <a:prstGeom prst="ellipse"/>
            <a:solidFill>
              <a:schemeClr val="accent1">
                <a:alpha val="20000"/>
              </a:schemeClr>
            </a:solidFill>
          </p:spPr>
        </p:sp>
        <p:sp>
          <p:nvSpPr>
            <p:cNvPr id="30" name="AutoShape 30"/>
            <p:cNvSpPr/>
            <p:nvPr/>
          </p:nvSpPr>
          <p:spPr>
            <a:xfrm>
              <a:off x="454963" y="684489"/>
              <a:ext cx="84147" cy="84147"/>
            </a:xfrm>
            <a:prstGeom prst="ellipse"/>
            <a:solidFill>
              <a:schemeClr val="accent1">
                <a:alpha val="100000"/>
              </a:schemeClr>
            </a:solidFill>
          </p:spPr>
        </p:sp>
        <p:sp>
          <p:nvSpPr>
            <p:cNvPr id="31" name="AutoShape 31"/>
            <p:cNvSpPr/>
            <p:nvPr/>
          </p:nvSpPr>
          <p:spPr>
            <a:xfrm>
              <a:off x="575049" y="691064"/>
              <a:ext cx="78137" cy="78137"/>
            </a:xfrm>
            <a:prstGeom prst="ellipse"/>
            <a:solidFill>
              <a:schemeClr val="accent1">
                <a:alpha val="80000"/>
              </a:schemeClr>
            </a:solidFill>
          </p:spPr>
        </p:sp>
        <p:sp>
          <p:nvSpPr>
            <p:cNvPr id="32" name="AutoShape 32"/>
            <p:cNvSpPr/>
            <p:nvPr/>
          </p:nvSpPr>
          <p:spPr>
            <a:xfrm>
              <a:off x="689125" y="692781"/>
              <a:ext cx="74704" cy="74704"/>
            </a:xfrm>
            <a:prstGeom prst="ellipse"/>
            <a:solidFill>
              <a:schemeClr val="accent1">
                <a:alpha val="60000"/>
              </a:schemeClr>
            </a:solidFill>
          </p:spPr>
        </p:sp>
        <p:sp>
          <p:nvSpPr>
            <p:cNvPr id="33" name="AutoShape 33"/>
            <p:cNvSpPr/>
            <p:nvPr/>
          </p:nvSpPr>
          <p:spPr>
            <a:xfrm>
              <a:off x="799768" y="701751"/>
              <a:ext cx="69238" cy="69238"/>
            </a:xfrm>
            <a:prstGeom prst="ellipse"/>
            <a:solidFill>
              <a:schemeClr val="accent1">
                <a:alpha val="40000"/>
              </a:schemeClr>
            </a:solidFill>
          </p:spPr>
        </p:sp>
        <p:sp>
          <p:nvSpPr>
            <p:cNvPr id="34" name="AutoShape 34"/>
            <p:cNvSpPr/>
            <p:nvPr/>
          </p:nvSpPr>
          <p:spPr>
            <a:xfrm>
              <a:off x="904945" y="697618"/>
              <a:ext cx="65594" cy="65594"/>
            </a:xfrm>
            <a:prstGeom prst="ellipse"/>
            <a:solidFill>
              <a:schemeClr val="accent1">
                <a:alpha val="20000"/>
              </a:schemeClr>
            </a:solidFill>
          </p:spPr>
        </p:sp>
        <p:sp>
          <p:nvSpPr>
            <p:cNvPr id="35" name="TextBox 35"/>
            <p:cNvSpPr txBox="1"/>
            <p:nvPr/>
          </p:nvSpPr>
          <p:spPr>
            <a:xfrm>
              <a:off x="1094842" y="93878"/>
              <a:ext cx="10001250" cy="914400"/>
            </a:xfrm>
            <a:prstGeom prst="rect"/>
          </p:spPr>
          <p:txBody>
            <a:bodyPr vert="horz" wrap="square" lIns="123825" tIns="123825" rIns="57150" bIns="123825" rtlCol="0" anchor="t" anchorCtr="0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en-US" sz="3000" b="1" dirty="1">
                  <a:solidFill>
                    <a:schemeClr val="accent1">
                      <a:alpha val="100000"/>
                    </a:schemeClr>
                  </a:solidFill>
                  <a:latin typeface="Microsoft Yahei"/>
                  <a:ea typeface="Microsoft Yahei"/>
                  <a:cs typeface="Microsoft Yahei"/>
                </a:rPr>
                <a:t>对未来发展的思考与建议</a:t>
              </a:r>
            </a:p>
          </p:txBody>
        </p:sp>
      </p:grpSp>
    </p:spTree>
  </p:cSld>
  <p:clrMapOvr>
    <a:masterClrMapping/>
  </p:clrMapOvr>
  <p:transition spd="fast"/>
  <p:timing>
    <p:tnLst>
      <p:par>
        <p:cTn id="1" restart="never" nodeType="tmRoot"/>
      </p:par>
    </p:tnLst>
  </p:timing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 name="">
    <p:bg>
      <p:bgPr>
        <a:blipFill dpi="0" rotWithShape="1">
          <a:blip r:embed="rId2">
            <a:alphaModFix/>
          </a:blip>
          <a:srcRect/>
          <a:stretch>
            <a:fillRect l="-47" r="-47"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7486650" y="4659313"/>
            <a:ext cx="3448050" cy="922337"/>
          </a:xfrm>
          <a:prstGeom prst="rect"/>
          <a:noFill/>
        </p:spPr>
        <p:txBody>
          <a:bodyPr vert="horz" wrap="square" lIns="91440" tIns="45720" rIns="91440" bIns="45720" rtlCol="0" anchor="t" anchorCtr="0">
            <a:noAutofit/>
          </a:bodyPr>
          <a:lstStyle/>
          <a:p>
            <a:pPr algn="l">
              <a:lnSpc>
                <a:spcPct val="100000"/>
              </a:lnSpc>
              <a:spcBef>
                <a:spcPts val="375"/>
              </a:spcBef>
              <a:defRPr/>
            </a:pPr>
            <a:r>
              <a:rPr lang="en-US" sz="5400" b="1" dirty="1">
                <a:solidFill>
                  <a:srgbClr val="FFFEFE">
                    <a:alpha val="100000"/>
                  </a:srgbClr>
                </a:solidFill>
                <a:latin typeface="微软雅黑"/>
                <a:ea typeface="微软雅黑"/>
                <a:cs typeface="微软雅黑"/>
              </a:rPr>
              <a:t>谢谢聆听</a:t>
            </a:r>
            <a:endParaRPr lang="en-US" sz="1100"/>
          </a:p>
        </p:txBody>
      </p:sp>
      <p:cxnSp>
        <p:nvCxnSpPr>
          <p:cNvPr id="3" name="Connector 3"/>
          <p:cNvCxnSpPr/>
          <p:nvPr/>
        </p:nvCxnSpPr>
        <p:spPr>
          <a:xfrm>
            <a:off x="7762875" y="5581650"/>
            <a:ext cx="2895600" cy="0"/>
          </a:xfrm>
          <a:prstGeom prst="line"/>
          <a:ln w="6350">
            <a:solidFill>
              <a:schemeClr val="lt1"/>
            </a:solidFill>
            <a:prstDash val="solid"/>
            <a:headEnd type="none"/>
            <a:tailEnd type="none"/>
          </a:ln>
        </p:spPr>
        <p:style>
          <a:lnRef idx="0">
            <a:schemeClr val="lt1"/>
          </a:lnRef>
          <a:fillRef idx="1">
            <a:schemeClr val="lt1"/>
          </a:fillRef>
          <a:effectRef idx="0">
            <a:schemeClr val="lt1"/>
          </a:effectRef>
          <a:fontRef idx="minor">
            <a:schemeClr val="lt1"/>
          </a:fontRef>
        </p:style>
      </p:cxnSp>
    </p:spTree>
  </p:cSld>
  <p:clrMapOvr>
    <a:masterClrMapping/>
  </p:clrMapOvr>
  <p:transition spd="fast"/>
  <p:timing>
    <p:tnLst>
      <p:par>
        <p:cTn id="1" restart="never" nodeType="tmRoot"/>
      </p:par>
    </p:tnLst>
  </p:timing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 name="">
    <p:bg>
      <p:bgPr>
        <a:blipFill dpi="0" rotWithShape="1">
          <a:blip r:embed="rId2">
            <a:alphaModFix/>
          </a:blip>
          <a:srcRect/>
          <a:stretch>
            <a:fillRect l="-47" r="-47"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133474" y="2900242"/>
            <a:ext cx="1832478" cy="963855"/>
            <a:chOff x="3133474" y="2900242"/>
            <a:chExt cx="1832478" cy="963855"/>
          </a:xfrm>
        </p:grpSpPr>
        <p:sp>
          <p:nvSpPr>
            <p:cNvPr id="3" name="TextBox 3"/>
            <p:cNvSpPr txBox="1"/>
            <p:nvPr/>
          </p:nvSpPr>
          <p:spPr>
            <a:xfrm>
              <a:off x="3133474" y="2900242"/>
              <a:ext cx="1832478" cy="963855"/>
            </a:xfrm>
            <a:prstGeom prst="rect"/>
          </p:spPr>
          <p:txBody>
            <a:bodyPr vert="horz" wrap="square" lIns="66008" tIns="33052" rIns="66008" bIns="33052" rtlCol="0" anchor="ctr" anchorCtr="1"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3000" b="1" dirty="1">
                  <a:solidFill>
                    <a:srgbClr val="FFFEFE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01</a:t>
              </a:r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5162849" y="2700179"/>
            <a:ext cx="6534938" cy="701040"/>
          </a:xfrm>
          <a:prstGeom prst="rect"/>
        </p:spPr>
        <p:txBody>
          <a:bodyPr vert="horz" wrap="square" lIns="91440" tIns="45720" rIns="91440" bIns="45720" rtlCol="0" anchor="b" anchorCtr="0">
            <a:noAutofit/>
          </a:bodyPr>
          <a:lstStyle/>
          <a:p>
            <a:pPr>
              <a:lnSpc>
                <a:spcPct val="100000"/>
              </a:lnSpc>
              <a:spcBef>
                <a:spcPts val="375"/>
              </a:spcBef>
            </a:pPr>
            <a:r>
              <a:rPr lang="en-US" sz="3600" dirty="1">
                <a:solidFill>
                  <a:schemeClr val="accent3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迪士尼乐园简介</a:t>
            </a:r>
          </a:p>
        </p:txBody>
      </p:sp>
    </p:spTree>
  </p:cSld>
  <p:clrMapOvr>
    <a:masterClrMapping/>
  </p:clrMapOvr>
  <p:transition spd="fast"/>
  <p:timing>
    <p:tnLst>
      <p:par>
        <p:cTn id="1" restart="never" nodeType="tmRoot"/>
      </p:par>
    </p:tnLst>
  </p:timing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 name="">
    <p:bg>
      <p:bgPr>
        <a:blipFill dpi="0" rotWithShape="1">
          <a:blip r:embed="rId2">
            <a:alphaModFix/>
          </a:blip>
          <a:srcRect/>
          <a:stretch>
            <a:fillRect l="-47" r="-47"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l="31138" r="31138"/>
          <a:stretch>
            <a:fillRect/>
          </a:stretch>
        </p:blipFill>
        <p:spPr>
          <a:xfrm>
            <a:off x="1241255" y="1314002"/>
            <a:ext cx="2902137" cy="5090230"/>
          </a:xfrm>
          <a:prstGeom prst="rect"/>
        </p:spPr>
      </p:pic>
      <p:grpSp>
        <p:nvGrpSpPr>
          <p:cNvPr id="3" name="Group 3"/>
          <p:cNvGrpSpPr/>
          <p:nvPr/>
        </p:nvGrpSpPr>
        <p:grpSpPr>
          <a:xfrm>
            <a:off x="454963" y="93878"/>
            <a:ext cx="10641129" cy="914400"/>
            <a:chOff x="454963" y="93878"/>
            <a:chExt cx="10641129" cy="914400"/>
          </a:xfrm>
        </p:grpSpPr>
        <p:sp>
          <p:nvSpPr>
            <p:cNvPr id="4" name="AutoShape 4"/>
            <p:cNvSpPr/>
            <p:nvPr/>
          </p:nvSpPr>
          <p:spPr>
            <a:xfrm>
              <a:off x="454963" y="331168"/>
              <a:ext cx="84147" cy="84147"/>
            </a:xfrm>
            <a:prstGeom prst="ellipse"/>
            <a:solidFill>
              <a:schemeClr val="accent1">
                <a:alpha val="100000"/>
              </a:schemeClr>
            </a:solidFill>
          </p:spPr>
        </p:sp>
        <p:sp>
          <p:nvSpPr>
            <p:cNvPr id="5" name="AutoShape 5"/>
            <p:cNvSpPr/>
            <p:nvPr/>
          </p:nvSpPr>
          <p:spPr>
            <a:xfrm>
              <a:off x="575049" y="337743"/>
              <a:ext cx="78137" cy="78137"/>
            </a:xfrm>
            <a:prstGeom prst="ellipse"/>
            <a:solidFill>
              <a:schemeClr val="accent1">
                <a:alpha val="80000"/>
              </a:schemeClr>
            </a:solidFill>
          </p:spPr>
        </p:sp>
        <p:sp>
          <p:nvSpPr>
            <p:cNvPr id="6" name="AutoShape 6"/>
            <p:cNvSpPr/>
            <p:nvPr/>
          </p:nvSpPr>
          <p:spPr>
            <a:xfrm>
              <a:off x="689125" y="339460"/>
              <a:ext cx="74704" cy="74704"/>
            </a:xfrm>
            <a:prstGeom prst="ellipse"/>
            <a:solidFill>
              <a:schemeClr val="accent1">
                <a:alpha val="60000"/>
              </a:schemeClr>
            </a:solidFill>
          </p:spPr>
        </p:sp>
        <p:sp>
          <p:nvSpPr>
            <p:cNvPr id="7" name="AutoShape 7"/>
            <p:cNvSpPr/>
            <p:nvPr/>
          </p:nvSpPr>
          <p:spPr>
            <a:xfrm>
              <a:off x="799768" y="348430"/>
              <a:ext cx="69238" cy="69238"/>
            </a:xfrm>
            <a:prstGeom prst="ellipse"/>
            <a:solidFill>
              <a:schemeClr val="accent1">
                <a:alpha val="40000"/>
              </a:schemeClr>
            </a:solidFill>
          </p:spPr>
        </p:sp>
        <p:sp>
          <p:nvSpPr>
            <p:cNvPr id="8" name="AutoShape 8"/>
            <p:cNvSpPr/>
            <p:nvPr/>
          </p:nvSpPr>
          <p:spPr>
            <a:xfrm>
              <a:off x="904945" y="344297"/>
              <a:ext cx="65594" cy="65594"/>
            </a:xfrm>
            <a:prstGeom prst="ellipse"/>
            <a:solidFill>
              <a:schemeClr val="accent1">
                <a:alpha val="20000"/>
              </a:schemeClr>
            </a:solidFill>
          </p:spPr>
        </p:sp>
        <p:sp>
          <p:nvSpPr>
            <p:cNvPr id="9" name="AutoShape 9"/>
            <p:cNvSpPr/>
            <p:nvPr/>
          </p:nvSpPr>
          <p:spPr>
            <a:xfrm>
              <a:off x="454963" y="448942"/>
              <a:ext cx="84147" cy="84147"/>
            </a:xfrm>
            <a:prstGeom prst="ellipse"/>
            <a:solidFill>
              <a:schemeClr val="accent1">
                <a:alpha val="100000"/>
              </a:schemeClr>
            </a:solidFill>
          </p:spPr>
        </p:sp>
        <p:sp>
          <p:nvSpPr>
            <p:cNvPr id="10" name="AutoShape 10"/>
            <p:cNvSpPr/>
            <p:nvPr/>
          </p:nvSpPr>
          <p:spPr>
            <a:xfrm>
              <a:off x="575049" y="455517"/>
              <a:ext cx="78137" cy="78137"/>
            </a:xfrm>
            <a:prstGeom prst="ellipse"/>
            <a:solidFill>
              <a:schemeClr val="accent1">
                <a:alpha val="80000"/>
              </a:schemeClr>
            </a:solidFill>
          </p:spPr>
        </p:sp>
        <p:sp>
          <p:nvSpPr>
            <p:cNvPr id="11" name="AutoShape 11"/>
            <p:cNvSpPr/>
            <p:nvPr/>
          </p:nvSpPr>
          <p:spPr>
            <a:xfrm>
              <a:off x="689125" y="457233"/>
              <a:ext cx="74704" cy="74704"/>
            </a:xfrm>
            <a:prstGeom prst="ellipse"/>
            <a:solidFill>
              <a:schemeClr val="accent1">
                <a:alpha val="60000"/>
              </a:schemeClr>
            </a:solidFill>
          </p:spPr>
        </p:sp>
        <p:sp>
          <p:nvSpPr>
            <p:cNvPr id="12" name="AutoShape 12"/>
            <p:cNvSpPr/>
            <p:nvPr/>
          </p:nvSpPr>
          <p:spPr>
            <a:xfrm>
              <a:off x="799768" y="466203"/>
              <a:ext cx="69238" cy="69238"/>
            </a:xfrm>
            <a:prstGeom prst="ellipse"/>
            <a:solidFill>
              <a:schemeClr val="accent1">
                <a:alpha val="40000"/>
              </a:schemeClr>
            </a:solidFill>
          </p:spPr>
        </p:sp>
        <p:sp>
          <p:nvSpPr>
            <p:cNvPr id="13" name="AutoShape 13"/>
            <p:cNvSpPr/>
            <p:nvPr/>
          </p:nvSpPr>
          <p:spPr>
            <a:xfrm>
              <a:off x="904945" y="462070"/>
              <a:ext cx="65594" cy="65594"/>
            </a:xfrm>
            <a:prstGeom prst="ellipse"/>
            <a:solidFill>
              <a:schemeClr val="accent1">
                <a:alpha val="20000"/>
              </a:schemeClr>
            </a:solidFill>
          </p:spPr>
        </p:sp>
        <p:sp>
          <p:nvSpPr>
            <p:cNvPr id="14" name="AutoShape 14"/>
            <p:cNvSpPr/>
            <p:nvPr/>
          </p:nvSpPr>
          <p:spPr>
            <a:xfrm>
              <a:off x="454963" y="566715"/>
              <a:ext cx="84147" cy="84147"/>
            </a:xfrm>
            <a:prstGeom prst="ellipse"/>
            <a:solidFill>
              <a:schemeClr val="accent1">
                <a:alpha val="100000"/>
              </a:schemeClr>
            </a:solidFill>
          </p:spPr>
        </p:sp>
        <p:sp>
          <p:nvSpPr>
            <p:cNvPr id="15" name="AutoShape 15"/>
            <p:cNvSpPr/>
            <p:nvPr/>
          </p:nvSpPr>
          <p:spPr>
            <a:xfrm>
              <a:off x="575049" y="573291"/>
              <a:ext cx="78137" cy="78137"/>
            </a:xfrm>
            <a:prstGeom prst="ellipse"/>
            <a:solidFill>
              <a:schemeClr val="accent1">
                <a:alpha val="80000"/>
              </a:schemeClr>
            </a:solidFill>
          </p:spPr>
        </p:sp>
        <p:sp>
          <p:nvSpPr>
            <p:cNvPr id="16" name="AutoShape 16"/>
            <p:cNvSpPr/>
            <p:nvPr/>
          </p:nvSpPr>
          <p:spPr>
            <a:xfrm>
              <a:off x="689125" y="575007"/>
              <a:ext cx="74704" cy="74704"/>
            </a:xfrm>
            <a:prstGeom prst="ellipse"/>
            <a:solidFill>
              <a:schemeClr val="accent1">
                <a:alpha val="60000"/>
              </a:schemeClr>
            </a:solidFill>
          </p:spPr>
        </p:sp>
        <p:sp>
          <p:nvSpPr>
            <p:cNvPr id="17" name="AutoShape 17"/>
            <p:cNvSpPr/>
            <p:nvPr/>
          </p:nvSpPr>
          <p:spPr>
            <a:xfrm>
              <a:off x="799768" y="583977"/>
              <a:ext cx="69238" cy="69238"/>
            </a:xfrm>
            <a:prstGeom prst="ellipse"/>
            <a:solidFill>
              <a:schemeClr val="accent1">
                <a:alpha val="40000"/>
              </a:schemeClr>
            </a:solidFill>
          </p:spPr>
        </p:sp>
        <p:sp>
          <p:nvSpPr>
            <p:cNvPr id="18" name="AutoShape 18"/>
            <p:cNvSpPr/>
            <p:nvPr/>
          </p:nvSpPr>
          <p:spPr>
            <a:xfrm>
              <a:off x="904945" y="579844"/>
              <a:ext cx="65594" cy="65594"/>
            </a:xfrm>
            <a:prstGeom prst="ellipse"/>
            <a:solidFill>
              <a:schemeClr val="accent1">
                <a:alpha val="20000"/>
              </a:schemeClr>
            </a:solidFill>
          </p:spPr>
        </p:sp>
        <p:sp>
          <p:nvSpPr>
            <p:cNvPr id="19" name="AutoShape 19"/>
            <p:cNvSpPr/>
            <p:nvPr/>
          </p:nvSpPr>
          <p:spPr>
            <a:xfrm>
              <a:off x="454963" y="684489"/>
              <a:ext cx="84147" cy="84147"/>
            </a:xfrm>
            <a:prstGeom prst="ellipse"/>
            <a:solidFill>
              <a:schemeClr val="accent1">
                <a:alpha val="100000"/>
              </a:schemeClr>
            </a:solidFill>
          </p:spPr>
        </p:sp>
        <p:sp>
          <p:nvSpPr>
            <p:cNvPr id="20" name="AutoShape 20"/>
            <p:cNvSpPr/>
            <p:nvPr/>
          </p:nvSpPr>
          <p:spPr>
            <a:xfrm>
              <a:off x="575049" y="691064"/>
              <a:ext cx="78137" cy="78137"/>
            </a:xfrm>
            <a:prstGeom prst="ellipse"/>
            <a:solidFill>
              <a:schemeClr val="accent1">
                <a:alpha val="80000"/>
              </a:schemeClr>
            </a:solidFill>
          </p:spPr>
        </p:sp>
        <p:sp>
          <p:nvSpPr>
            <p:cNvPr id="21" name="AutoShape 21"/>
            <p:cNvSpPr/>
            <p:nvPr/>
          </p:nvSpPr>
          <p:spPr>
            <a:xfrm>
              <a:off x="689125" y="692781"/>
              <a:ext cx="74704" cy="74704"/>
            </a:xfrm>
            <a:prstGeom prst="ellipse"/>
            <a:solidFill>
              <a:schemeClr val="accent1">
                <a:alpha val="60000"/>
              </a:schemeClr>
            </a:solidFill>
          </p:spPr>
        </p:sp>
        <p:sp>
          <p:nvSpPr>
            <p:cNvPr id="22" name="AutoShape 22"/>
            <p:cNvSpPr/>
            <p:nvPr/>
          </p:nvSpPr>
          <p:spPr>
            <a:xfrm>
              <a:off x="799768" y="701751"/>
              <a:ext cx="69238" cy="69238"/>
            </a:xfrm>
            <a:prstGeom prst="ellipse"/>
            <a:solidFill>
              <a:schemeClr val="accent1">
                <a:alpha val="40000"/>
              </a:schemeClr>
            </a:solidFill>
          </p:spPr>
        </p:sp>
        <p:sp>
          <p:nvSpPr>
            <p:cNvPr id="23" name="AutoShape 23"/>
            <p:cNvSpPr/>
            <p:nvPr/>
          </p:nvSpPr>
          <p:spPr>
            <a:xfrm>
              <a:off x="904945" y="697618"/>
              <a:ext cx="65594" cy="65594"/>
            </a:xfrm>
            <a:prstGeom prst="ellipse"/>
            <a:solidFill>
              <a:schemeClr val="accent1">
                <a:alpha val="20000"/>
              </a:schemeClr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1094842" y="93878"/>
              <a:ext cx="10001250" cy="914400"/>
            </a:xfrm>
            <a:prstGeom prst="rect"/>
          </p:spPr>
          <p:txBody>
            <a:bodyPr vert="horz" wrap="square" lIns="123825" tIns="123825" rIns="57150" bIns="123825" rtlCol="0" anchor="t" anchorCtr="0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en-US" sz="3000" b="1" dirty="1">
                  <a:solidFill>
                    <a:schemeClr val="accent1">
                      <a:alpha val="100000"/>
                    </a:schemeClr>
                  </a:solidFill>
                  <a:latin typeface="Microsoft Yahei"/>
                  <a:ea typeface="Microsoft Yahei"/>
                  <a:cs typeface="Microsoft Yahei"/>
                </a:rPr>
                <a:t>迪士尼乐园的历史与发展</a:t>
              </a:r>
            </a:p>
          </p:txBody>
        </p:sp>
      </p:grpSp>
      <p:cxnSp>
        <p:nvCxnSpPr>
          <p:cNvPr id="25" name="Connector 25"/>
          <p:cNvCxnSpPr/>
          <p:nvPr/>
        </p:nvCxnSpPr>
        <p:spPr>
          <a:xfrm>
            <a:off x="4146550" y="1868488"/>
            <a:ext cx="1419225" cy="0"/>
          </a:xfrm>
          <a:prstGeom prst="line"/>
          <a:ln w="6350">
            <a:solidFill>
              <a:schemeClr val="accent1"/>
            </a:solidFill>
            <a:prstDash val="dash"/>
            <a:headEnd type="none"/>
            <a:tailEnd type="none"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6" name="Connector 26"/>
          <p:cNvCxnSpPr/>
          <p:nvPr/>
        </p:nvCxnSpPr>
        <p:spPr>
          <a:xfrm>
            <a:off x="3970338" y="3735388"/>
            <a:ext cx="2301875" cy="0"/>
          </a:xfrm>
          <a:prstGeom prst="line"/>
          <a:ln w="6350">
            <a:solidFill>
              <a:schemeClr val="accent1"/>
            </a:solidFill>
            <a:prstDash val="dash"/>
            <a:headEnd type="none"/>
            <a:tailEnd type="none"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7" name="Connector 27"/>
          <p:cNvCxnSpPr/>
          <p:nvPr/>
        </p:nvCxnSpPr>
        <p:spPr>
          <a:xfrm>
            <a:off x="2298700" y="5591175"/>
            <a:ext cx="2921000" cy="0"/>
          </a:xfrm>
          <a:prstGeom prst="line"/>
          <a:ln w="6350">
            <a:solidFill>
              <a:schemeClr val="accent1"/>
            </a:solidFill>
            <a:prstDash val="dash"/>
            <a:headEnd type="none"/>
            <a:tailEnd type="none"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8" name="Freeform 28"/>
          <p:cNvSpPr/>
          <p:nvPr/>
        </p:nvSpPr>
        <p:spPr>
          <a:xfrm>
            <a:off x="5541931" y="1397032"/>
            <a:ext cx="1192244" cy="973169"/>
          </a:xfrm>
          <a:custGeom>
            <a:rect l="l" t="t" r="r" b="b"/>
            <a:pathLst>
              <a:path w="1210" h="986">
                <a:moveTo>
                  <a:pt x="1210" y="491"/>
                </a:moveTo>
                <a:cubicBezTo>
                  <a:pt x="982" y="424"/>
                  <a:pt x="982" y="424"/>
                  <a:pt x="982" y="424"/>
                </a:cubicBezTo>
                <a:cubicBezTo>
                  <a:pt x="949" y="184"/>
                  <a:pt x="743" y="0"/>
                  <a:pt x="494" y="0"/>
                </a:cubicBezTo>
                <a:cubicBezTo>
                  <a:pt x="221" y="0"/>
                  <a:pt x="0" y="221"/>
                  <a:pt x="0" y="493"/>
                </a:cubicBezTo>
                <a:cubicBezTo>
                  <a:pt x="0" y="766"/>
                  <a:pt x="221" y="986"/>
                  <a:pt x="494" y="986"/>
                </a:cubicBezTo>
                <a:cubicBezTo>
                  <a:pt x="745" y="986"/>
                  <a:pt x="952" y="799"/>
                  <a:pt x="983" y="557"/>
                </a:cubicBezTo>
                <a:lnTo>
                  <a:pt x="1210" y="491"/>
                </a:lnTo>
                <a:close/>
              </a:path>
            </a:pathLst>
          </a:custGeom>
          <a:solidFill>
            <a:schemeClr val="accent1">
              <a:alpha val="100000"/>
            </a:schemeClr>
          </a:solidFill>
        </p:spPr>
      </p:sp>
      <p:sp>
        <p:nvSpPr>
          <p:cNvPr id="29" name="AutoShape 29"/>
          <p:cNvSpPr/>
          <p:nvPr/>
        </p:nvSpPr>
        <p:spPr>
          <a:xfrm>
            <a:off x="5643563" y="1495425"/>
            <a:ext cx="773144" cy="776288"/>
          </a:xfrm>
          <a:prstGeom prst="ellipse"/>
          <a:solidFill>
            <a:schemeClr val="accent1">
              <a:alpha val="100000"/>
            </a:schemeClr>
          </a:solidFill>
        </p:spPr>
      </p:sp>
      <p:sp>
        <p:nvSpPr>
          <p:cNvPr id="30" name="Freeform 30"/>
          <p:cNvSpPr/>
          <p:nvPr/>
        </p:nvSpPr>
        <p:spPr>
          <a:xfrm>
            <a:off x="5986463" y="3243263"/>
            <a:ext cx="1192244" cy="971550"/>
          </a:xfrm>
          <a:custGeom>
            <a:rect l="l" t="t" r="r" b="b"/>
            <a:pathLst>
              <a:path w="1210" h="986">
                <a:moveTo>
                  <a:pt x="1210" y="491"/>
                </a:moveTo>
                <a:cubicBezTo>
                  <a:pt x="982" y="424"/>
                  <a:pt x="982" y="424"/>
                  <a:pt x="982" y="424"/>
                </a:cubicBezTo>
                <a:cubicBezTo>
                  <a:pt x="949" y="184"/>
                  <a:pt x="743" y="0"/>
                  <a:pt x="494" y="0"/>
                </a:cubicBezTo>
                <a:cubicBezTo>
                  <a:pt x="221" y="0"/>
                  <a:pt x="0" y="221"/>
                  <a:pt x="0" y="493"/>
                </a:cubicBezTo>
                <a:cubicBezTo>
                  <a:pt x="0" y="766"/>
                  <a:pt x="221" y="986"/>
                  <a:pt x="494" y="986"/>
                </a:cubicBezTo>
                <a:cubicBezTo>
                  <a:pt x="745" y="986"/>
                  <a:pt x="952" y="799"/>
                  <a:pt x="983" y="557"/>
                </a:cubicBezTo>
                <a:lnTo>
                  <a:pt x="1210" y="491"/>
                </a:lnTo>
                <a:close/>
              </a:path>
            </a:pathLst>
          </a:custGeom>
          <a:solidFill>
            <a:schemeClr val="accent2">
              <a:alpha val="100000"/>
            </a:schemeClr>
          </a:solidFill>
        </p:spPr>
      </p:sp>
      <p:sp>
        <p:nvSpPr>
          <p:cNvPr id="31" name="AutoShape 31"/>
          <p:cNvSpPr/>
          <p:nvPr/>
        </p:nvSpPr>
        <p:spPr>
          <a:xfrm>
            <a:off x="6088094" y="3341656"/>
            <a:ext cx="773144" cy="774668"/>
          </a:xfrm>
          <a:prstGeom prst="ellipse"/>
          <a:solidFill>
            <a:schemeClr val="accent2">
              <a:alpha val="100000"/>
            </a:schemeClr>
          </a:solidFill>
        </p:spPr>
      </p:sp>
      <p:sp>
        <p:nvSpPr>
          <p:cNvPr id="32" name="Freeform 32"/>
          <p:cNvSpPr/>
          <p:nvPr/>
        </p:nvSpPr>
        <p:spPr>
          <a:xfrm>
            <a:off x="4918043" y="5105400"/>
            <a:ext cx="1193768" cy="971550"/>
          </a:xfrm>
          <a:custGeom>
            <a:rect l="l" t="t" r="r" b="b"/>
            <a:pathLst>
              <a:path w="1210" h="986">
                <a:moveTo>
                  <a:pt x="1210" y="491"/>
                </a:moveTo>
                <a:cubicBezTo>
                  <a:pt x="982" y="424"/>
                  <a:pt x="982" y="424"/>
                  <a:pt x="982" y="424"/>
                </a:cubicBezTo>
                <a:cubicBezTo>
                  <a:pt x="949" y="184"/>
                  <a:pt x="743" y="0"/>
                  <a:pt x="494" y="0"/>
                </a:cubicBezTo>
                <a:cubicBezTo>
                  <a:pt x="221" y="0"/>
                  <a:pt x="0" y="221"/>
                  <a:pt x="0" y="493"/>
                </a:cubicBezTo>
                <a:cubicBezTo>
                  <a:pt x="0" y="766"/>
                  <a:pt x="221" y="986"/>
                  <a:pt x="494" y="986"/>
                </a:cubicBezTo>
                <a:cubicBezTo>
                  <a:pt x="745" y="986"/>
                  <a:pt x="952" y="799"/>
                  <a:pt x="983" y="557"/>
                </a:cubicBezTo>
                <a:lnTo>
                  <a:pt x="1210" y="491"/>
                </a:lnTo>
                <a:close/>
              </a:path>
            </a:pathLst>
          </a:custGeom>
          <a:solidFill>
            <a:schemeClr val="accent3">
              <a:alpha val="100000"/>
            </a:schemeClr>
          </a:solidFill>
        </p:spPr>
      </p:sp>
      <p:sp>
        <p:nvSpPr>
          <p:cNvPr id="33" name="AutoShape 33"/>
          <p:cNvSpPr/>
          <p:nvPr/>
        </p:nvSpPr>
        <p:spPr>
          <a:xfrm>
            <a:off x="5022818" y="5203793"/>
            <a:ext cx="774668" cy="774668"/>
          </a:xfrm>
          <a:prstGeom prst="ellipse"/>
          <a:solidFill>
            <a:schemeClr val="accent3">
              <a:alpha val="100000"/>
            </a:schemeClr>
          </a:solidFill>
        </p:spPr>
      </p:sp>
      <p:sp>
        <p:nvSpPr>
          <p:cNvPr id="34" name="TextBox 34"/>
          <p:cNvSpPr txBox="1"/>
          <p:nvPr/>
        </p:nvSpPr>
        <p:spPr>
          <a:xfrm>
            <a:off x="5753100" y="1618821"/>
            <a:ext cx="693277" cy="529590"/>
          </a:xfrm>
          <a:prstGeom prst="rect"/>
        </p:spPr>
        <p:txBody>
          <a:bodyPr vert="horz" wrap="square" lIns="91440" tIns="45720" rIns="91440" bIns="45720" rtlCol="0" anchor="t" anchorCtr="0">
            <a:spAutoFit/>
          </a:bodyPr>
          <a:lstStyle/>
          <a:p>
            <a:pPr>
              <a:lnSpc>
                <a:spcPct val="100000"/>
              </a:lnSpc>
              <a:spcBef>
                <a:spcPts val="375"/>
              </a:spcBef>
            </a:pPr>
            <a:r>
              <a:rPr lang="en-US" sz="2700" dirty="1">
                <a:solidFill>
                  <a:srgbClr val="FFFEFE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01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6176010" y="3464243"/>
            <a:ext cx="697230" cy="529590"/>
          </a:xfrm>
          <a:prstGeom prst="rect"/>
        </p:spPr>
        <p:txBody>
          <a:bodyPr vert="horz" wrap="square" lIns="91440" tIns="45720" rIns="91440" bIns="45720" rtlCol="0" anchor="t" anchorCtr="0">
            <a:spAutoFit/>
          </a:bodyPr>
          <a:lstStyle/>
          <a:p>
            <a:pPr>
              <a:lnSpc>
                <a:spcPct val="100000"/>
              </a:lnSpc>
              <a:spcBef>
                <a:spcPts val="375"/>
              </a:spcBef>
            </a:pPr>
            <a:r>
              <a:rPr lang="en-US" sz="2700" dirty="1">
                <a:solidFill>
                  <a:srgbClr val="FFFEFE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02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5118735" y="5326380"/>
            <a:ext cx="697230" cy="529590"/>
          </a:xfrm>
          <a:prstGeom prst="rect"/>
        </p:spPr>
        <p:txBody>
          <a:bodyPr vert="horz" wrap="square" lIns="91440" tIns="45720" rIns="91440" bIns="45720" rtlCol="0" anchor="t" anchorCtr="0">
            <a:spAutoFit/>
          </a:bodyPr>
          <a:lstStyle/>
          <a:p>
            <a:pPr>
              <a:lnSpc>
                <a:spcPct val="100000"/>
              </a:lnSpc>
              <a:spcBef>
                <a:spcPts val="375"/>
              </a:spcBef>
            </a:pPr>
            <a:r>
              <a:rPr lang="en-US" sz="2700" dirty="1">
                <a:solidFill>
                  <a:srgbClr val="FFFEFE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03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6861239" y="1206532"/>
            <a:ext cx="4364355" cy="1357166"/>
          </a:xfrm>
          <a:prstGeom prst="rect"/>
        </p:spPr>
        <p:txBody>
          <a:bodyPr vert="horz" wrap="square" lIns="91440" tIns="45720" rIns="91440" bIns="45720" rtlCol="0" anchor="t" anchorCtr="0">
            <a:noAutofit/>
          </a:bodyPr>
          <a:lstStyle/>
          <a:p>
            <a:pPr algn="just">
              <a:lnSpc>
                <a:spcPct val="150000"/>
              </a:lnSpc>
              <a:spcBef>
                <a:spcPts val="375"/>
              </a:spcBef>
            </a:pPr>
            <a:r>
              <a:rPr lang="en-US" sz="1350" dirty="1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1955年，加州迪士尼乐园在美国加利福尼亚州洛杉矶市开园，成为全球第一家迪士尼乐园。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7178707" y="3037856"/>
            <a:ext cx="4364355" cy="1377315"/>
          </a:xfrm>
          <a:prstGeom prst="rect"/>
        </p:spPr>
        <p:txBody>
          <a:bodyPr vert="horz" wrap="square" lIns="91440" tIns="45720" rIns="91440" bIns="45720" rtlCol="0" anchor="t" anchorCtr="0">
            <a:spAutoFit/>
          </a:bodyPr>
          <a:lstStyle/>
          <a:p>
            <a:pPr algn="just">
              <a:lnSpc>
                <a:spcPct val="150000"/>
              </a:lnSpc>
              <a:spcBef>
                <a:spcPts val="375"/>
              </a:spcBef>
            </a:pPr>
            <a:r>
              <a:rPr lang="en-US" sz="1350" dirty="1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1971年，华特·迪士尼逝世，但迪士尼乐园的扩张计划并未停止。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6118675" y="4936127"/>
            <a:ext cx="4362450" cy="1348195"/>
          </a:xfrm>
          <a:prstGeom prst="rect"/>
        </p:spPr>
        <p:txBody>
          <a:bodyPr vert="horz" wrap="square" lIns="91440" tIns="45720" rIns="91440" bIns="45720" rtlCol="0" anchor="t" anchorCtr="0">
            <a:noAutofit/>
          </a:bodyPr>
          <a:lstStyle/>
          <a:p>
            <a:pPr algn="just">
              <a:lnSpc>
                <a:spcPct val="150000"/>
              </a:lnSpc>
              <a:spcBef>
                <a:spcPts val="375"/>
              </a:spcBef>
            </a:pPr>
            <a:r>
              <a:rPr lang="en-US" sz="1350" dirty="1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2005年，迪士尼乐园进入亚洲市场，上海迪士尼乐园在中国上海浦东新区正式开园。</a:t>
            </a:r>
          </a:p>
        </p:txBody>
      </p:sp>
    </p:spTree>
  </p:cSld>
  <p:clrMapOvr>
    <a:masterClrMapping/>
  </p:clrMapOvr>
  <p:transition spd="fast"/>
  <p:timing>
    <p:tnLst>
      <p:par>
        <p:cTn id="1" restart="never" nodeType="tmRoot"/>
      </p:par>
    </p:tnLst>
  </p:timing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 name="">
    <p:bg>
      <p:bgPr>
        <a:blipFill dpi="0" rotWithShape="1">
          <a:blip r:embed="rId2">
            <a:alphaModFix/>
          </a:blip>
          <a:srcRect/>
          <a:stretch>
            <a:fillRect l="-47" r="-47"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t="27710" b="27710"/>
          <a:stretch>
            <a:fillRect/>
          </a:stretch>
        </p:blipFill>
        <p:spPr>
          <a:xfrm>
            <a:off x="3909691" y="1250241"/>
            <a:ext cx="7848600" cy="5248275"/>
          </a:xfrm>
          <a:prstGeom prst="rect"/>
        </p:spPr>
      </p:pic>
      <p:grpSp>
        <p:nvGrpSpPr>
          <p:cNvPr id="3" name="Group 3"/>
          <p:cNvGrpSpPr/>
          <p:nvPr/>
        </p:nvGrpSpPr>
        <p:grpSpPr>
          <a:xfrm>
            <a:off x="454963" y="93878"/>
            <a:ext cx="10641129" cy="914400"/>
            <a:chOff x="454963" y="93878"/>
            <a:chExt cx="10641129" cy="914400"/>
          </a:xfrm>
        </p:grpSpPr>
        <p:sp>
          <p:nvSpPr>
            <p:cNvPr id="4" name="AutoShape 4"/>
            <p:cNvSpPr/>
            <p:nvPr/>
          </p:nvSpPr>
          <p:spPr>
            <a:xfrm>
              <a:off x="454963" y="331168"/>
              <a:ext cx="84147" cy="84147"/>
            </a:xfrm>
            <a:prstGeom prst="ellipse"/>
            <a:solidFill>
              <a:schemeClr val="accent1">
                <a:alpha val="100000"/>
              </a:schemeClr>
            </a:solidFill>
          </p:spPr>
        </p:sp>
        <p:sp>
          <p:nvSpPr>
            <p:cNvPr id="5" name="AutoShape 5"/>
            <p:cNvSpPr/>
            <p:nvPr/>
          </p:nvSpPr>
          <p:spPr>
            <a:xfrm>
              <a:off x="575049" y="337743"/>
              <a:ext cx="78137" cy="78137"/>
            </a:xfrm>
            <a:prstGeom prst="ellipse"/>
            <a:solidFill>
              <a:schemeClr val="accent1">
                <a:alpha val="80000"/>
              </a:schemeClr>
            </a:solidFill>
          </p:spPr>
        </p:sp>
        <p:sp>
          <p:nvSpPr>
            <p:cNvPr id="6" name="AutoShape 6"/>
            <p:cNvSpPr/>
            <p:nvPr/>
          </p:nvSpPr>
          <p:spPr>
            <a:xfrm>
              <a:off x="689125" y="339460"/>
              <a:ext cx="74704" cy="74704"/>
            </a:xfrm>
            <a:prstGeom prst="ellipse"/>
            <a:solidFill>
              <a:schemeClr val="accent1">
                <a:alpha val="60000"/>
              </a:schemeClr>
            </a:solidFill>
          </p:spPr>
        </p:sp>
        <p:sp>
          <p:nvSpPr>
            <p:cNvPr id="7" name="AutoShape 7"/>
            <p:cNvSpPr/>
            <p:nvPr/>
          </p:nvSpPr>
          <p:spPr>
            <a:xfrm>
              <a:off x="799768" y="348430"/>
              <a:ext cx="69238" cy="69238"/>
            </a:xfrm>
            <a:prstGeom prst="ellipse"/>
            <a:solidFill>
              <a:schemeClr val="accent1">
                <a:alpha val="40000"/>
              </a:schemeClr>
            </a:solidFill>
          </p:spPr>
        </p:sp>
        <p:sp>
          <p:nvSpPr>
            <p:cNvPr id="8" name="AutoShape 8"/>
            <p:cNvSpPr/>
            <p:nvPr/>
          </p:nvSpPr>
          <p:spPr>
            <a:xfrm>
              <a:off x="904945" y="344297"/>
              <a:ext cx="65594" cy="65594"/>
            </a:xfrm>
            <a:prstGeom prst="ellipse"/>
            <a:solidFill>
              <a:schemeClr val="accent1">
                <a:alpha val="20000"/>
              </a:schemeClr>
            </a:solidFill>
          </p:spPr>
        </p:sp>
        <p:sp>
          <p:nvSpPr>
            <p:cNvPr id="9" name="AutoShape 9"/>
            <p:cNvSpPr/>
            <p:nvPr/>
          </p:nvSpPr>
          <p:spPr>
            <a:xfrm>
              <a:off x="454963" y="448942"/>
              <a:ext cx="84147" cy="84147"/>
            </a:xfrm>
            <a:prstGeom prst="ellipse"/>
            <a:solidFill>
              <a:schemeClr val="accent1">
                <a:alpha val="100000"/>
              </a:schemeClr>
            </a:solidFill>
          </p:spPr>
        </p:sp>
        <p:sp>
          <p:nvSpPr>
            <p:cNvPr id="10" name="AutoShape 10"/>
            <p:cNvSpPr/>
            <p:nvPr/>
          </p:nvSpPr>
          <p:spPr>
            <a:xfrm>
              <a:off x="575049" y="455517"/>
              <a:ext cx="78137" cy="78137"/>
            </a:xfrm>
            <a:prstGeom prst="ellipse"/>
            <a:solidFill>
              <a:schemeClr val="accent1">
                <a:alpha val="80000"/>
              </a:schemeClr>
            </a:solidFill>
          </p:spPr>
        </p:sp>
        <p:sp>
          <p:nvSpPr>
            <p:cNvPr id="11" name="AutoShape 11"/>
            <p:cNvSpPr/>
            <p:nvPr/>
          </p:nvSpPr>
          <p:spPr>
            <a:xfrm>
              <a:off x="689125" y="457233"/>
              <a:ext cx="74704" cy="74704"/>
            </a:xfrm>
            <a:prstGeom prst="ellipse"/>
            <a:solidFill>
              <a:schemeClr val="accent1">
                <a:alpha val="60000"/>
              </a:schemeClr>
            </a:solidFill>
          </p:spPr>
        </p:sp>
        <p:sp>
          <p:nvSpPr>
            <p:cNvPr id="12" name="AutoShape 12"/>
            <p:cNvSpPr/>
            <p:nvPr/>
          </p:nvSpPr>
          <p:spPr>
            <a:xfrm>
              <a:off x="799768" y="466203"/>
              <a:ext cx="69238" cy="69238"/>
            </a:xfrm>
            <a:prstGeom prst="ellipse"/>
            <a:solidFill>
              <a:schemeClr val="accent1">
                <a:alpha val="40000"/>
              </a:schemeClr>
            </a:solidFill>
          </p:spPr>
        </p:sp>
        <p:sp>
          <p:nvSpPr>
            <p:cNvPr id="13" name="AutoShape 13"/>
            <p:cNvSpPr/>
            <p:nvPr/>
          </p:nvSpPr>
          <p:spPr>
            <a:xfrm>
              <a:off x="904945" y="462070"/>
              <a:ext cx="65594" cy="65594"/>
            </a:xfrm>
            <a:prstGeom prst="ellipse"/>
            <a:solidFill>
              <a:schemeClr val="accent1">
                <a:alpha val="20000"/>
              </a:schemeClr>
            </a:solidFill>
          </p:spPr>
        </p:sp>
        <p:sp>
          <p:nvSpPr>
            <p:cNvPr id="14" name="AutoShape 14"/>
            <p:cNvSpPr/>
            <p:nvPr/>
          </p:nvSpPr>
          <p:spPr>
            <a:xfrm>
              <a:off x="454963" y="566715"/>
              <a:ext cx="84147" cy="84147"/>
            </a:xfrm>
            <a:prstGeom prst="ellipse"/>
            <a:solidFill>
              <a:schemeClr val="accent1">
                <a:alpha val="100000"/>
              </a:schemeClr>
            </a:solidFill>
          </p:spPr>
        </p:sp>
        <p:sp>
          <p:nvSpPr>
            <p:cNvPr id="15" name="AutoShape 15"/>
            <p:cNvSpPr/>
            <p:nvPr/>
          </p:nvSpPr>
          <p:spPr>
            <a:xfrm>
              <a:off x="575049" y="573291"/>
              <a:ext cx="78137" cy="78137"/>
            </a:xfrm>
            <a:prstGeom prst="ellipse"/>
            <a:solidFill>
              <a:schemeClr val="accent1">
                <a:alpha val="80000"/>
              </a:schemeClr>
            </a:solidFill>
          </p:spPr>
        </p:sp>
        <p:sp>
          <p:nvSpPr>
            <p:cNvPr id="16" name="AutoShape 16"/>
            <p:cNvSpPr/>
            <p:nvPr/>
          </p:nvSpPr>
          <p:spPr>
            <a:xfrm>
              <a:off x="689125" y="575007"/>
              <a:ext cx="74704" cy="74704"/>
            </a:xfrm>
            <a:prstGeom prst="ellipse"/>
            <a:solidFill>
              <a:schemeClr val="accent1">
                <a:alpha val="60000"/>
              </a:schemeClr>
            </a:solidFill>
          </p:spPr>
        </p:sp>
        <p:sp>
          <p:nvSpPr>
            <p:cNvPr id="17" name="AutoShape 17"/>
            <p:cNvSpPr/>
            <p:nvPr/>
          </p:nvSpPr>
          <p:spPr>
            <a:xfrm>
              <a:off x="799768" y="583977"/>
              <a:ext cx="69238" cy="69238"/>
            </a:xfrm>
            <a:prstGeom prst="ellipse"/>
            <a:solidFill>
              <a:schemeClr val="accent1">
                <a:alpha val="40000"/>
              </a:schemeClr>
            </a:solidFill>
          </p:spPr>
        </p:sp>
        <p:sp>
          <p:nvSpPr>
            <p:cNvPr id="18" name="AutoShape 18"/>
            <p:cNvSpPr/>
            <p:nvPr/>
          </p:nvSpPr>
          <p:spPr>
            <a:xfrm>
              <a:off x="904945" y="579844"/>
              <a:ext cx="65594" cy="65594"/>
            </a:xfrm>
            <a:prstGeom prst="ellipse"/>
            <a:solidFill>
              <a:schemeClr val="accent1">
                <a:alpha val="20000"/>
              </a:schemeClr>
            </a:solidFill>
          </p:spPr>
        </p:sp>
        <p:sp>
          <p:nvSpPr>
            <p:cNvPr id="19" name="AutoShape 19"/>
            <p:cNvSpPr/>
            <p:nvPr/>
          </p:nvSpPr>
          <p:spPr>
            <a:xfrm>
              <a:off x="454963" y="684489"/>
              <a:ext cx="84147" cy="84147"/>
            </a:xfrm>
            <a:prstGeom prst="ellipse"/>
            <a:solidFill>
              <a:schemeClr val="accent1">
                <a:alpha val="100000"/>
              </a:schemeClr>
            </a:solidFill>
          </p:spPr>
        </p:sp>
        <p:sp>
          <p:nvSpPr>
            <p:cNvPr id="20" name="AutoShape 20"/>
            <p:cNvSpPr/>
            <p:nvPr/>
          </p:nvSpPr>
          <p:spPr>
            <a:xfrm>
              <a:off x="575049" y="691064"/>
              <a:ext cx="78137" cy="78137"/>
            </a:xfrm>
            <a:prstGeom prst="ellipse"/>
            <a:solidFill>
              <a:schemeClr val="accent1">
                <a:alpha val="80000"/>
              </a:schemeClr>
            </a:solidFill>
          </p:spPr>
        </p:sp>
        <p:sp>
          <p:nvSpPr>
            <p:cNvPr id="21" name="AutoShape 21"/>
            <p:cNvSpPr/>
            <p:nvPr/>
          </p:nvSpPr>
          <p:spPr>
            <a:xfrm>
              <a:off x="689125" y="692781"/>
              <a:ext cx="74704" cy="74704"/>
            </a:xfrm>
            <a:prstGeom prst="ellipse"/>
            <a:solidFill>
              <a:schemeClr val="accent1">
                <a:alpha val="60000"/>
              </a:schemeClr>
            </a:solidFill>
          </p:spPr>
        </p:sp>
        <p:sp>
          <p:nvSpPr>
            <p:cNvPr id="22" name="AutoShape 22"/>
            <p:cNvSpPr/>
            <p:nvPr/>
          </p:nvSpPr>
          <p:spPr>
            <a:xfrm>
              <a:off x="799768" y="701751"/>
              <a:ext cx="69238" cy="69238"/>
            </a:xfrm>
            <a:prstGeom prst="ellipse"/>
            <a:solidFill>
              <a:schemeClr val="accent1">
                <a:alpha val="40000"/>
              </a:schemeClr>
            </a:solidFill>
          </p:spPr>
        </p:sp>
        <p:sp>
          <p:nvSpPr>
            <p:cNvPr id="23" name="AutoShape 23"/>
            <p:cNvSpPr/>
            <p:nvPr/>
          </p:nvSpPr>
          <p:spPr>
            <a:xfrm>
              <a:off x="904945" y="697618"/>
              <a:ext cx="65594" cy="65594"/>
            </a:xfrm>
            <a:prstGeom prst="ellipse"/>
            <a:solidFill>
              <a:schemeClr val="accent1">
                <a:alpha val="20000"/>
              </a:schemeClr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1094842" y="93878"/>
              <a:ext cx="10001250" cy="914400"/>
            </a:xfrm>
            <a:prstGeom prst="rect"/>
          </p:spPr>
          <p:txBody>
            <a:bodyPr vert="horz" wrap="square" lIns="123825" tIns="123825" rIns="57150" bIns="123825" rtlCol="0" anchor="t" anchorCtr="0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en-US" sz="3000" b="1" dirty="1">
                  <a:solidFill>
                    <a:schemeClr val="accent1">
                      <a:alpha val="100000"/>
                    </a:schemeClr>
                  </a:solidFill>
                  <a:latin typeface="Microsoft Yahei"/>
                  <a:ea typeface="Microsoft Yahei"/>
                  <a:cs typeface="Microsoft Yahei"/>
                </a:rPr>
                <a:t>迪士尼乐园的全球布局</a:t>
              </a:r>
            </a:p>
          </p:txBody>
        </p:sp>
      </p:grpSp>
      <p:sp>
        <p:nvSpPr>
          <p:cNvPr id="25" name="AutoShape 25"/>
          <p:cNvSpPr/>
          <p:nvPr/>
        </p:nvSpPr>
        <p:spPr>
          <a:xfrm>
            <a:off x="454963" y="3878730"/>
            <a:ext cx="3974251" cy="2162291"/>
          </a:xfrm>
          <a:prstGeom prst="rect"/>
          <a:solidFill>
            <a:schemeClr val="accent1">
              <a:lumMod val="75000"/>
              <a:alpha val="76862"/>
            </a:schemeClr>
          </a:solidFill>
        </p:spPr>
      </p:sp>
      <p:sp>
        <p:nvSpPr>
          <p:cNvPr id="26" name="AutoShape 26"/>
          <p:cNvSpPr/>
          <p:nvPr/>
        </p:nvSpPr>
        <p:spPr>
          <a:xfrm>
            <a:off x="563624" y="1510084"/>
            <a:ext cx="2936423" cy="1604591"/>
          </a:xfrm>
          <a:prstGeom prst="rect"/>
          <a:noFill/>
        </p:spPr>
        <p:txBody>
          <a:bodyPr vert="horz" wrap="square" lIns="91440" tIns="45720" rIns="91440" bIns="45720" rtlCol="0" anchor="t" anchorCtr="0">
            <a:noAutofit/>
          </a:bodyPr>
          <a:lstStyle/>
          <a:p>
            <a:pPr algn="l">
              <a:lnSpc>
                <a:spcPct val="150000"/>
              </a:lnSpc>
              <a:spcBef>
                <a:spcPts val="270"/>
              </a:spcBef>
              <a:defRPr/>
            </a:pPr>
            <a:r>
              <a:rPr lang="en-US" sz="1350" dirty="1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目前，全球共有6个迪士尼乐园，分别位于美国加利福尼亚州、美国佛罗里达州、日本东京、法国巴黎、中国上海和美国奥兰多。</a:t>
            </a:r>
            <a:endParaRPr lang="en-US" sz="1100"/>
          </a:p>
        </p:txBody>
      </p:sp>
      <p:sp>
        <p:nvSpPr>
          <p:cNvPr id="27" name="AutoShape 27"/>
          <p:cNvSpPr/>
          <p:nvPr/>
        </p:nvSpPr>
        <p:spPr>
          <a:xfrm>
            <a:off x="590191" y="4157580"/>
            <a:ext cx="3052052" cy="1604591"/>
          </a:xfrm>
          <a:prstGeom prst="rect"/>
          <a:noFill/>
        </p:spPr>
        <p:txBody>
          <a:bodyPr vert="horz" wrap="square" lIns="91440" tIns="45720" rIns="91440" bIns="45720" rtlCol="0" anchor="t" anchorCtr="0">
            <a:noAutofit/>
          </a:bodyPr>
          <a:lstStyle/>
          <a:p>
            <a:pPr algn="l">
              <a:lnSpc>
                <a:spcPct val="150000"/>
              </a:lnSpc>
              <a:spcBef>
                <a:spcPts val="270"/>
              </a:spcBef>
              <a:defRPr/>
            </a:pPr>
            <a:r>
              <a:rPr lang="en-US" sz="1350" dirty="1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每个迪士尼乐园都有其独特的主题和特色，如美国加利福尼亚州的迪士尼乐园以神奇王国为主题，日本东京的迪士尼乐园则以海洋为主题。</a:t>
            </a:r>
            <a:endParaRPr lang="en-US" sz="1100"/>
          </a:p>
        </p:txBody>
      </p:sp>
    </p:spTree>
  </p:cSld>
  <p:clrMapOvr>
    <a:masterClrMapping/>
  </p:clrMapOvr>
  <p:transition spd="fast"/>
  <p:timing>
    <p:tnLst>
      <p:par>
        <p:cTn id="1" restart="never" nodeType="tmRoot"/>
      </p:par>
    </p:tnLst>
  </p:timing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 name="">
    <p:bg>
      <p:bgPr>
        <a:blipFill dpi="0" rotWithShape="1">
          <a:blip r:embed="rId2">
            <a:alphaModFix/>
          </a:blip>
          <a:srcRect/>
          <a:stretch>
            <a:fillRect l="-47" r="-47"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70000"/>
          </a:blip>
          <a:srcRect l="16675" r="16675"/>
          <a:stretch>
            <a:fillRect/>
          </a:stretch>
        </p:blipFill>
        <p:spPr>
          <a:xfrm>
            <a:off x="939482" y="1415327"/>
            <a:ext cx="4843295" cy="4843295"/>
          </a:xfrm>
          <a:prstGeom prst="round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6261748" y="1415327"/>
            <a:ext cx="4760228" cy="1524000"/>
          </a:xfrm>
          <a:prstGeom prst="rect"/>
        </p:spPr>
        <p:txBody>
          <a:bodyPr vert="horz" wrap="square" lIns="123825" tIns="123825" rIns="57150" bIns="123825" rtlCol="0" anchor="t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350" dirty="1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迪士尼乐园的文化以家庭娱乐为核心，致力于为游客提供高质量的娱乐体验。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261748" y="3711304"/>
            <a:ext cx="4760228" cy="1524000"/>
          </a:xfrm>
          <a:prstGeom prst="rect"/>
        </p:spPr>
        <p:txBody>
          <a:bodyPr vert="horz" wrap="square" lIns="123825" tIns="123825" rIns="57150" bIns="123825" rtlCol="0" anchor="t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350" dirty="1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迪士尼乐园的价值观包括创新、品质、安全和尊重，这些价值观在迪士尼乐园的各个方面都有所体现，如设施设计、服务态度和游客安全等方面。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454963" y="93878"/>
            <a:ext cx="10641129" cy="914400"/>
            <a:chOff x="454963" y="93878"/>
            <a:chExt cx="10641129" cy="914400"/>
          </a:xfrm>
        </p:grpSpPr>
        <p:sp>
          <p:nvSpPr>
            <p:cNvPr id="6" name="AutoShape 6"/>
            <p:cNvSpPr/>
            <p:nvPr/>
          </p:nvSpPr>
          <p:spPr>
            <a:xfrm>
              <a:off x="454963" y="331168"/>
              <a:ext cx="84147" cy="84147"/>
            </a:xfrm>
            <a:prstGeom prst="ellipse"/>
            <a:solidFill>
              <a:schemeClr val="accent1">
                <a:alpha val="100000"/>
              </a:schemeClr>
            </a:solidFill>
          </p:spPr>
        </p:sp>
        <p:sp>
          <p:nvSpPr>
            <p:cNvPr id="7" name="AutoShape 7"/>
            <p:cNvSpPr/>
            <p:nvPr/>
          </p:nvSpPr>
          <p:spPr>
            <a:xfrm>
              <a:off x="575049" y="337743"/>
              <a:ext cx="78137" cy="78137"/>
            </a:xfrm>
            <a:prstGeom prst="ellipse"/>
            <a:solidFill>
              <a:schemeClr val="accent1">
                <a:alpha val="80000"/>
              </a:schemeClr>
            </a:solidFill>
          </p:spPr>
        </p:sp>
        <p:sp>
          <p:nvSpPr>
            <p:cNvPr id="8" name="AutoShape 8"/>
            <p:cNvSpPr/>
            <p:nvPr/>
          </p:nvSpPr>
          <p:spPr>
            <a:xfrm>
              <a:off x="689125" y="339460"/>
              <a:ext cx="74704" cy="74704"/>
            </a:xfrm>
            <a:prstGeom prst="ellipse"/>
            <a:solidFill>
              <a:schemeClr val="accent1">
                <a:alpha val="60000"/>
              </a:schemeClr>
            </a:solidFill>
          </p:spPr>
        </p:sp>
        <p:sp>
          <p:nvSpPr>
            <p:cNvPr id="9" name="AutoShape 9"/>
            <p:cNvSpPr/>
            <p:nvPr/>
          </p:nvSpPr>
          <p:spPr>
            <a:xfrm>
              <a:off x="799768" y="348430"/>
              <a:ext cx="69238" cy="69238"/>
            </a:xfrm>
            <a:prstGeom prst="ellipse"/>
            <a:solidFill>
              <a:schemeClr val="accent1">
                <a:alpha val="40000"/>
              </a:schemeClr>
            </a:solidFill>
          </p:spPr>
        </p:sp>
        <p:sp>
          <p:nvSpPr>
            <p:cNvPr id="10" name="AutoShape 10"/>
            <p:cNvSpPr/>
            <p:nvPr/>
          </p:nvSpPr>
          <p:spPr>
            <a:xfrm>
              <a:off x="904945" y="344297"/>
              <a:ext cx="65594" cy="65594"/>
            </a:xfrm>
            <a:prstGeom prst="ellipse"/>
            <a:solidFill>
              <a:schemeClr val="accent1">
                <a:alpha val="20000"/>
              </a:schemeClr>
            </a:solidFill>
          </p:spPr>
        </p:sp>
        <p:sp>
          <p:nvSpPr>
            <p:cNvPr id="11" name="AutoShape 11"/>
            <p:cNvSpPr/>
            <p:nvPr/>
          </p:nvSpPr>
          <p:spPr>
            <a:xfrm>
              <a:off x="454963" y="448942"/>
              <a:ext cx="84147" cy="84147"/>
            </a:xfrm>
            <a:prstGeom prst="ellipse"/>
            <a:solidFill>
              <a:schemeClr val="accent1">
                <a:alpha val="100000"/>
              </a:schemeClr>
            </a:solidFill>
          </p:spPr>
        </p:sp>
        <p:sp>
          <p:nvSpPr>
            <p:cNvPr id="12" name="AutoShape 12"/>
            <p:cNvSpPr/>
            <p:nvPr/>
          </p:nvSpPr>
          <p:spPr>
            <a:xfrm>
              <a:off x="575049" y="455517"/>
              <a:ext cx="78137" cy="78137"/>
            </a:xfrm>
            <a:prstGeom prst="ellipse"/>
            <a:solidFill>
              <a:schemeClr val="accent1">
                <a:alpha val="80000"/>
              </a:schemeClr>
            </a:solidFill>
          </p:spPr>
        </p:sp>
        <p:sp>
          <p:nvSpPr>
            <p:cNvPr id="13" name="AutoShape 13"/>
            <p:cNvSpPr/>
            <p:nvPr/>
          </p:nvSpPr>
          <p:spPr>
            <a:xfrm>
              <a:off x="689125" y="457233"/>
              <a:ext cx="74704" cy="74704"/>
            </a:xfrm>
            <a:prstGeom prst="ellipse"/>
            <a:solidFill>
              <a:schemeClr val="accent1">
                <a:alpha val="60000"/>
              </a:schemeClr>
            </a:solidFill>
          </p:spPr>
        </p:sp>
        <p:sp>
          <p:nvSpPr>
            <p:cNvPr id="14" name="AutoShape 14"/>
            <p:cNvSpPr/>
            <p:nvPr/>
          </p:nvSpPr>
          <p:spPr>
            <a:xfrm>
              <a:off x="799768" y="466203"/>
              <a:ext cx="69238" cy="69238"/>
            </a:xfrm>
            <a:prstGeom prst="ellipse"/>
            <a:solidFill>
              <a:schemeClr val="accent1">
                <a:alpha val="40000"/>
              </a:schemeClr>
            </a:solidFill>
          </p:spPr>
        </p:sp>
        <p:sp>
          <p:nvSpPr>
            <p:cNvPr id="15" name="AutoShape 15"/>
            <p:cNvSpPr/>
            <p:nvPr/>
          </p:nvSpPr>
          <p:spPr>
            <a:xfrm>
              <a:off x="904945" y="462070"/>
              <a:ext cx="65594" cy="65594"/>
            </a:xfrm>
            <a:prstGeom prst="ellipse"/>
            <a:solidFill>
              <a:schemeClr val="accent1">
                <a:alpha val="20000"/>
              </a:schemeClr>
            </a:solidFill>
          </p:spPr>
        </p:sp>
        <p:sp>
          <p:nvSpPr>
            <p:cNvPr id="16" name="AutoShape 16"/>
            <p:cNvSpPr/>
            <p:nvPr/>
          </p:nvSpPr>
          <p:spPr>
            <a:xfrm>
              <a:off x="454963" y="566715"/>
              <a:ext cx="84147" cy="84147"/>
            </a:xfrm>
            <a:prstGeom prst="ellipse"/>
            <a:solidFill>
              <a:schemeClr val="accent1">
                <a:alpha val="100000"/>
              </a:schemeClr>
            </a:solidFill>
          </p:spPr>
        </p:sp>
        <p:sp>
          <p:nvSpPr>
            <p:cNvPr id="17" name="AutoShape 17"/>
            <p:cNvSpPr/>
            <p:nvPr/>
          </p:nvSpPr>
          <p:spPr>
            <a:xfrm>
              <a:off x="575049" y="573291"/>
              <a:ext cx="78137" cy="78137"/>
            </a:xfrm>
            <a:prstGeom prst="ellipse"/>
            <a:solidFill>
              <a:schemeClr val="accent1">
                <a:alpha val="80000"/>
              </a:schemeClr>
            </a:solidFill>
          </p:spPr>
        </p:sp>
        <p:sp>
          <p:nvSpPr>
            <p:cNvPr id="18" name="AutoShape 18"/>
            <p:cNvSpPr/>
            <p:nvPr/>
          </p:nvSpPr>
          <p:spPr>
            <a:xfrm>
              <a:off x="689125" y="575007"/>
              <a:ext cx="74704" cy="74704"/>
            </a:xfrm>
            <a:prstGeom prst="ellipse"/>
            <a:solidFill>
              <a:schemeClr val="accent1">
                <a:alpha val="60000"/>
              </a:schemeClr>
            </a:solidFill>
          </p:spPr>
        </p:sp>
        <p:sp>
          <p:nvSpPr>
            <p:cNvPr id="19" name="AutoShape 19"/>
            <p:cNvSpPr/>
            <p:nvPr/>
          </p:nvSpPr>
          <p:spPr>
            <a:xfrm>
              <a:off x="799768" y="583977"/>
              <a:ext cx="69238" cy="69238"/>
            </a:xfrm>
            <a:prstGeom prst="ellipse"/>
            <a:solidFill>
              <a:schemeClr val="accent1">
                <a:alpha val="40000"/>
              </a:schemeClr>
            </a:solidFill>
          </p:spPr>
        </p:sp>
        <p:sp>
          <p:nvSpPr>
            <p:cNvPr id="20" name="AutoShape 20"/>
            <p:cNvSpPr/>
            <p:nvPr/>
          </p:nvSpPr>
          <p:spPr>
            <a:xfrm>
              <a:off x="904945" y="579844"/>
              <a:ext cx="65594" cy="65594"/>
            </a:xfrm>
            <a:prstGeom prst="ellipse"/>
            <a:solidFill>
              <a:schemeClr val="accent1">
                <a:alpha val="20000"/>
              </a:schemeClr>
            </a:solidFill>
          </p:spPr>
        </p:sp>
        <p:sp>
          <p:nvSpPr>
            <p:cNvPr id="21" name="AutoShape 21"/>
            <p:cNvSpPr/>
            <p:nvPr/>
          </p:nvSpPr>
          <p:spPr>
            <a:xfrm>
              <a:off x="454963" y="684489"/>
              <a:ext cx="84147" cy="84147"/>
            </a:xfrm>
            <a:prstGeom prst="ellipse"/>
            <a:solidFill>
              <a:schemeClr val="accent1">
                <a:alpha val="100000"/>
              </a:schemeClr>
            </a:solidFill>
          </p:spPr>
        </p:sp>
        <p:sp>
          <p:nvSpPr>
            <p:cNvPr id="22" name="AutoShape 22"/>
            <p:cNvSpPr/>
            <p:nvPr/>
          </p:nvSpPr>
          <p:spPr>
            <a:xfrm>
              <a:off x="575049" y="691064"/>
              <a:ext cx="78137" cy="78137"/>
            </a:xfrm>
            <a:prstGeom prst="ellipse"/>
            <a:solidFill>
              <a:schemeClr val="accent1">
                <a:alpha val="80000"/>
              </a:schemeClr>
            </a:solidFill>
          </p:spPr>
        </p:sp>
        <p:sp>
          <p:nvSpPr>
            <p:cNvPr id="23" name="AutoShape 23"/>
            <p:cNvSpPr/>
            <p:nvPr/>
          </p:nvSpPr>
          <p:spPr>
            <a:xfrm>
              <a:off x="689125" y="692781"/>
              <a:ext cx="74704" cy="74704"/>
            </a:xfrm>
            <a:prstGeom prst="ellipse"/>
            <a:solidFill>
              <a:schemeClr val="accent1">
                <a:alpha val="60000"/>
              </a:schemeClr>
            </a:solidFill>
          </p:spPr>
        </p:sp>
        <p:sp>
          <p:nvSpPr>
            <p:cNvPr id="24" name="AutoShape 24"/>
            <p:cNvSpPr/>
            <p:nvPr/>
          </p:nvSpPr>
          <p:spPr>
            <a:xfrm>
              <a:off x="799768" y="701751"/>
              <a:ext cx="69238" cy="69238"/>
            </a:xfrm>
            <a:prstGeom prst="ellipse"/>
            <a:solidFill>
              <a:schemeClr val="accent1">
                <a:alpha val="40000"/>
              </a:schemeClr>
            </a:solidFill>
          </p:spPr>
        </p:sp>
        <p:sp>
          <p:nvSpPr>
            <p:cNvPr id="25" name="AutoShape 25"/>
            <p:cNvSpPr/>
            <p:nvPr/>
          </p:nvSpPr>
          <p:spPr>
            <a:xfrm>
              <a:off x="904945" y="697618"/>
              <a:ext cx="65594" cy="65594"/>
            </a:xfrm>
            <a:prstGeom prst="ellipse"/>
            <a:solidFill>
              <a:schemeClr val="accent1">
                <a:alpha val="20000"/>
              </a:schemeClr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1094842" y="93878"/>
              <a:ext cx="10001250" cy="914400"/>
            </a:xfrm>
            <a:prstGeom prst="rect"/>
          </p:spPr>
          <p:txBody>
            <a:bodyPr vert="horz" wrap="square" lIns="123825" tIns="123825" rIns="57150" bIns="123825" rtlCol="0" anchor="t" anchorCtr="0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en-US" sz="3000" b="1" dirty="1">
                  <a:solidFill>
                    <a:schemeClr val="accent1">
                      <a:alpha val="100000"/>
                    </a:schemeClr>
                  </a:solidFill>
                  <a:latin typeface="Microsoft Yahei"/>
                  <a:ea typeface="Microsoft Yahei"/>
                  <a:cs typeface="Microsoft Yahei"/>
                </a:rPr>
                <a:t>迪士尼乐园的文化与价值观</a:t>
              </a:r>
            </a:p>
          </p:txBody>
        </p:sp>
      </p:grpSp>
    </p:spTree>
  </p:cSld>
  <p:clrMapOvr>
    <a:masterClrMapping/>
  </p:clrMapOvr>
  <p:transition spd="fast"/>
  <p:timing>
    <p:tnLst>
      <p:par>
        <p:cTn id="1" restart="never" nodeType="tmRoot"/>
      </p:par>
    </p:tnLst>
  </p:timing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 name="">
    <p:bg>
      <p:bgPr>
        <a:blipFill dpi="0" rotWithShape="1">
          <a:blip r:embed="rId2">
            <a:alphaModFix/>
          </a:blip>
          <a:srcRect/>
          <a:stretch>
            <a:fillRect l="-47" r="-47"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133474" y="2900242"/>
            <a:ext cx="1832478" cy="963855"/>
            <a:chOff x="3133474" y="2900242"/>
            <a:chExt cx="1832478" cy="963855"/>
          </a:xfrm>
        </p:grpSpPr>
        <p:sp>
          <p:nvSpPr>
            <p:cNvPr id="3" name="TextBox 3"/>
            <p:cNvSpPr txBox="1"/>
            <p:nvPr/>
          </p:nvSpPr>
          <p:spPr>
            <a:xfrm>
              <a:off x="3133474" y="2900242"/>
              <a:ext cx="1832478" cy="963855"/>
            </a:xfrm>
            <a:prstGeom prst="rect"/>
          </p:spPr>
          <p:txBody>
            <a:bodyPr vert="horz" wrap="square" lIns="66008" tIns="33052" rIns="66008" bIns="33052" rtlCol="0" anchor="ctr" anchorCtr="1"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3000" b="1" dirty="1">
                  <a:solidFill>
                    <a:srgbClr val="FFFEFE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02</a:t>
              </a:r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5162849" y="2700179"/>
            <a:ext cx="6534938" cy="701040"/>
          </a:xfrm>
          <a:prstGeom prst="rect"/>
        </p:spPr>
        <p:txBody>
          <a:bodyPr vert="horz" wrap="square" lIns="91440" tIns="45720" rIns="91440" bIns="45720" rtlCol="0" anchor="b" anchorCtr="0">
            <a:noAutofit/>
          </a:bodyPr>
          <a:lstStyle/>
          <a:p>
            <a:pPr>
              <a:lnSpc>
                <a:spcPct val="100000"/>
              </a:lnSpc>
              <a:spcBef>
                <a:spcPts val="375"/>
              </a:spcBef>
            </a:pPr>
            <a:r>
              <a:rPr lang="en-US" sz="3600" dirty="1">
                <a:solidFill>
                  <a:schemeClr val="accent3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迪士尼乐园的设施与项目</a:t>
            </a:r>
          </a:p>
        </p:txBody>
      </p:sp>
    </p:spTree>
  </p:cSld>
  <p:clrMapOvr>
    <a:masterClrMapping/>
  </p:clrMapOvr>
  <p:transition spd="fast"/>
  <p:timing>
    <p:tnLst>
      <p:par>
        <p:cTn id="1" restart="never" nodeType="tmRoot"/>
      </p:par>
    </p:tnLst>
  </p:timing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 name="">
    <p:bg>
      <p:bgPr>
        <a:blipFill dpi="0" rotWithShape="1">
          <a:blip r:embed="rId2">
            <a:alphaModFix/>
          </a:blip>
          <a:srcRect/>
          <a:stretch>
            <a:fillRect l="-47" r="-47"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63829" y="1414808"/>
            <a:ext cx="6734175" cy="885825"/>
          </a:xfrm>
          <a:prstGeom prst="rect"/>
        </p:spPr>
        <p:txBody>
          <a:bodyPr vert="horz" wrap="square" lIns="123825" tIns="123825" rIns="57150" bIns="123825" rtlCol="0" anchor="t" anchorCtr="0">
            <a:spAutoFit/>
          </a:bodyPr>
          <a:lstStyle/>
          <a:p>
            <a:pPr>
              <a:lnSpc>
                <a:spcPct val="174000"/>
              </a:lnSpc>
            </a:pPr>
            <a:r>
              <a:rPr lang="en-US" sz="2325" b="1" dirty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总结词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763829" y="2093647"/>
            <a:ext cx="6734175" cy="1323975"/>
          </a:xfrm>
          <a:prstGeom prst="rect"/>
        </p:spPr>
        <p:txBody>
          <a:bodyPr vert="horz" wrap="square" lIns="123825" tIns="123825" rIns="57150" bIns="123825" rtlCol="0" anchor="t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500" dirty="1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迪士尼主题乐园是游客体验的核心，拥有丰富的设施和项目，包括各种游乐设施、表演和展览。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89593" y="3949139"/>
            <a:ext cx="6524625" cy="885825"/>
          </a:xfrm>
          <a:prstGeom prst="rect"/>
        </p:spPr>
        <p:txBody>
          <a:bodyPr vert="horz" wrap="square" lIns="123825" tIns="123825" rIns="57150" bIns="123825" rtlCol="0" anchor="t" anchorCtr="0">
            <a:spAutoFit/>
          </a:bodyPr>
          <a:lstStyle/>
          <a:p>
            <a:pPr>
              <a:lnSpc>
                <a:spcPct val="174000"/>
              </a:lnSpc>
            </a:pPr>
            <a:r>
              <a:rPr lang="en-US" sz="2325" b="1" dirty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详细描述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89593" y="4645945"/>
            <a:ext cx="6810375" cy="1323975"/>
          </a:xfrm>
          <a:prstGeom prst="rect"/>
        </p:spPr>
        <p:txBody>
          <a:bodyPr vert="horz" wrap="square" lIns="123825" tIns="123825" rIns="57150" bIns="123825" rtlCol="0" anchor="t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500" dirty="1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迪士尼主题乐园通常包括多个主题区域，每个区域都有独特的建筑风格和特色。游客可以在这里体验各种刺激的游乐设施，如过山车、旋转木马等。此外，还有各种表演和展览，如音乐剧、舞台剧和特技表演等。</a:t>
            </a:r>
          </a:p>
        </p:txBody>
      </p:sp>
      <p:sp>
        <p:nvSpPr>
          <p:cNvPr id="6" name="AutoShape 6"/>
          <p:cNvSpPr/>
          <p:nvPr/>
        </p:nvSpPr>
        <p:spPr>
          <a:xfrm>
            <a:off x="884406" y="5955116"/>
            <a:ext cx="701468" cy="122998"/>
          </a:xfrm>
          <a:prstGeom prst="rect"/>
          <a:solidFill>
            <a:schemeClr val="accent1">
              <a:alpha val="100000"/>
            </a:schemeClr>
          </a:solidFill>
        </p:spPr>
      </p:sp>
      <p:sp>
        <p:nvSpPr>
          <p:cNvPr id="7" name="AutoShape 7"/>
          <p:cNvSpPr/>
          <p:nvPr/>
        </p:nvSpPr>
        <p:spPr>
          <a:xfrm>
            <a:off x="831494" y="5955116"/>
            <a:ext cx="122998" cy="122998"/>
          </a:xfrm>
          <a:prstGeom prst="ellipse"/>
          <a:solidFill>
            <a:schemeClr val="accent1">
              <a:alpha val="100000"/>
            </a:schemeClr>
          </a:solidFill>
        </p:spPr>
      </p:sp>
      <p:sp>
        <p:nvSpPr>
          <p:cNvPr id="8" name="AutoShape 8"/>
          <p:cNvSpPr/>
          <p:nvPr/>
        </p:nvSpPr>
        <p:spPr>
          <a:xfrm>
            <a:off x="1514246" y="5955116"/>
            <a:ext cx="122998" cy="122998"/>
          </a:xfrm>
          <a:prstGeom prst="ellipse"/>
          <a:solidFill>
            <a:schemeClr val="accent1">
              <a:alpha val="100000"/>
            </a:schemeClr>
          </a:solidFill>
        </p:spPr>
      </p:sp>
      <p:cxnSp>
        <p:nvCxnSpPr>
          <p:cNvPr id="9" name="Connector 9"/>
          <p:cNvCxnSpPr/>
          <p:nvPr/>
        </p:nvCxnSpPr>
        <p:spPr>
          <a:xfrm>
            <a:off x="1585874" y="6029346"/>
            <a:ext cx="6181975" cy="0"/>
          </a:xfrm>
          <a:prstGeom prst="line"/>
          <a:ln w="14288">
            <a:solidFill>
              <a:schemeClr val="accent1"/>
            </a:solidFill>
            <a:prstDash val="dash"/>
            <a:headEnd type="none"/>
            <a:tailEnd type="none"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10" name="Picture 10"/>
          <p:cNvPicPr>
            <a:picLocks noChangeAspect="1"/>
          </p:cNvPicPr>
          <p:nvPr/>
        </p:nvPicPr>
        <p:blipFill>
          <a:blip r:embed="rId3">
            <a:alphaModFix amt="70000"/>
          </a:blip>
          <a:srcRect l="25469" r="25469"/>
          <a:stretch>
            <a:fillRect/>
          </a:stretch>
        </p:blipFill>
        <p:spPr>
          <a:xfrm>
            <a:off x="7803289" y="1299241"/>
            <a:ext cx="3679824" cy="4906431"/>
          </a:xfrm>
          <a:prstGeom prst="rect"/>
        </p:spPr>
      </p:pic>
      <p:sp>
        <p:nvSpPr>
          <p:cNvPr id="11" name="AutoShape 11"/>
          <p:cNvSpPr/>
          <p:nvPr/>
        </p:nvSpPr>
        <p:spPr>
          <a:xfrm>
            <a:off x="852680" y="3629459"/>
            <a:ext cx="701468" cy="122998"/>
          </a:xfrm>
          <a:prstGeom prst="rect"/>
          <a:solidFill>
            <a:schemeClr val="accent1">
              <a:alpha val="100000"/>
            </a:schemeClr>
          </a:solidFill>
        </p:spPr>
      </p:sp>
      <p:sp>
        <p:nvSpPr>
          <p:cNvPr id="12" name="AutoShape 12"/>
          <p:cNvSpPr/>
          <p:nvPr/>
        </p:nvSpPr>
        <p:spPr>
          <a:xfrm>
            <a:off x="799768" y="3629459"/>
            <a:ext cx="122998" cy="122998"/>
          </a:xfrm>
          <a:prstGeom prst="ellipse"/>
          <a:solidFill>
            <a:schemeClr val="accent1">
              <a:alpha val="100000"/>
            </a:schemeClr>
          </a:solidFill>
        </p:spPr>
      </p:sp>
      <p:sp>
        <p:nvSpPr>
          <p:cNvPr id="13" name="AutoShape 13"/>
          <p:cNvSpPr/>
          <p:nvPr/>
        </p:nvSpPr>
        <p:spPr>
          <a:xfrm>
            <a:off x="1482520" y="3629459"/>
            <a:ext cx="122998" cy="122998"/>
          </a:xfrm>
          <a:prstGeom prst="ellipse"/>
          <a:solidFill>
            <a:schemeClr val="accent1">
              <a:alpha val="100000"/>
            </a:schemeClr>
          </a:solidFill>
        </p:spPr>
      </p:sp>
      <p:cxnSp>
        <p:nvCxnSpPr>
          <p:cNvPr id="14" name="Connector 14"/>
          <p:cNvCxnSpPr/>
          <p:nvPr/>
        </p:nvCxnSpPr>
        <p:spPr>
          <a:xfrm>
            <a:off x="1554148" y="3703689"/>
            <a:ext cx="6181975" cy="0"/>
          </a:xfrm>
          <a:prstGeom prst="line"/>
          <a:ln w="14288">
            <a:solidFill>
              <a:schemeClr val="accent1"/>
            </a:solidFill>
            <a:prstDash val="dash"/>
            <a:headEnd type="none"/>
            <a:tailEnd type="none"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15" name="Group 15"/>
          <p:cNvGrpSpPr/>
          <p:nvPr/>
        </p:nvGrpSpPr>
        <p:grpSpPr>
          <a:xfrm>
            <a:off x="454963" y="93878"/>
            <a:ext cx="10641129" cy="914400"/>
            <a:chOff x="454963" y="93878"/>
            <a:chExt cx="10641129" cy="914400"/>
          </a:xfrm>
        </p:grpSpPr>
        <p:sp>
          <p:nvSpPr>
            <p:cNvPr id="16" name="AutoShape 16"/>
            <p:cNvSpPr/>
            <p:nvPr/>
          </p:nvSpPr>
          <p:spPr>
            <a:xfrm>
              <a:off x="454963" y="331168"/>
              <a:ext cx="84147" cy="84147"/>
            </a:xfrm>
            <a:prstGeom prst="ellipse"/>
            <a:solidFill>
              <a:schemeClr val="accent1">
                <a:alpha val="100000"/>
              </a:schemeClr>
            </a:solidFill>
          </p:spPr>
        </p:sp>
        <p:sp>
          <p:nvSpPr>
            <p:cNvPr id="17" name="AutoShape 17"/>
            <p:cNvSpPr/>
            <p:nvPr/>
          </p:nvSpPr>
          <p:spPr>
            <a:xfrm>
              <a:off x="575049" y="337743"/>
              <a:ext cx="78137" cy="78137"/>
            </a:xfrm>
            <a:prstGeom prst="ellipse"/>
            <a:solidFill>
              <a:schemeClr val="accent1">
                <a:alpha val="80000"/>
              </a:schemeClr>
            </a:solidFill>
          </p:spPr>
        </p:sp>
        <p:sp>
          <p:nvSpPr>
            <p:cNvPr id="18" name="AutoShape 18"/>
            <p:cNvSpPr/>
            <p:nvPr/>
          </p:nvSpPr>
          <p:spPr>
            <a:xfrm>
              <a:off x="689125" y="339460"/>
              <a:ext cx="74704" cy="74704"/>
            </a:xfrm>
            <a:prstGeom prst="ellipse"/>
            <a:solidFill>
              <a:schemeClr val="accent1">
                <a:alpha val="60000"/>
              </a:schemeClr>
            </a:solidFill>
          </p:spPr>
        </p:sp>
        <p:sp>
          <p:nvSpPr>
            <p:cNvPr id="19" name="AutoShape 19"/>
            <p:cNvSpPr/>
            <p:nvPr/>
          </p:nvSpPr>
          <p:spPr>
            <a:xfrm>
              <a:off x="799768" y="348430"/>
              <a:ext cx="69238" cy="69238"/>
            </a:xfrm>
            <a:prstGeom prst="ellipse"/>
            <a:solidFill>
              <a:schemeClr val="accent1">
                <a:alpha val="40000"/>
              </a:schemeClr>
            </a:solidFill>
          </p:spPr>
        </p:sp>
        <p:sp>
          <p:nvSpPr>
            <p:cNvPr id="20" name="AutoShape 20"/>
            <p:cNvSpPr/>
            <p:nvPr/>
          </p:nvSpPr>
          <p:spPr>
            <a:xfrm>
              <a:off x="904945" y="344297"/>
              <a:ext cx="65594" cy="65594"/>
            </a:xfrm>
            <a:prstGeom prst="ellipse"/>
            <a:solidFill>
              <a:schemeClr val="accent1">
                <a:alpha val="20000"/>
              </a:schemeClr>
            </a:solidFill>
          </p:spPr>
        </p:sp>
        <p:sp>
          <p:nvSpPr>
            <p:cNvPr id="21" name="AutoShape 21"/>
            <p:cNvSpPr/>
            <p:nvPr/>
          </p:nvSpPr>
          <p:spPr>
            <a:xfrm>
              <a:off x="454963" y="448942"/>
              <a:ext cx="84147" cy="84147"/>
            </a:xfrm>
            <a:prstGeom prst="ellipse"/>
            <a:solidFill>
              <a:schemeClr val="accent1">
                <a:alpha val="100000"/>
              </a:schemeClr>
            </a:solidFill>
          </p:spPr>
        </p:sp>
        <p:sp>
          <p:nvSpPr>
            <p:cNvPr id="22" name="AutoShape 22"/>
            <p:cNvSpPr/>
            <p:nvPr/>
          </p:nvSpPr>
          <p:spPr>
            <a:xfrm>
              <a:off x="575049" y="455517"/>
              <a:ext cx="78137" cy="78137"/>
            </a:xfrm>
            <a:prstGeom prst="ellipse"/>
            <a:solidFill>
              <a:schemeClr val="accent1">
                <a:alpha val="80000"/>
              </a:schemeClr>
            </a:solidFill>
          </p:spPr>
        </p:sp>
        <p:sp>
          <p:nvSpPr>
            <p:cNvPr id="23" name="AutoShape 23"/>
            <p:cNvSpPr/>
            <p:nvPr/>
          </p:nvSpPr>
          <p:spPr>
            <a:xfrm>
              <a:off x="689125" y="457233"/>
              <a:ext cx="74704" cy="74704"/>
            </a:xfrm>
            <a:prstGeom prst="ellipse"/>
            <a:solidFill>
              <a:schemeClr val="accent1">
                <a:alpha val="60000"/>
              </a:schemeClr>
            </a:solidFill>
          </p:spPr>
        </p:sp>
        <p:sp>
          <p:nvSpPr>
            <p:cNvPr id="24" name="AutoShape 24"/>
            <p:cNvSpPr/>
            <p:nvPr/>
          </p:nvSpPr>
          <p:spPr>
            <a:xfrm>
              <a:off x="799768" y="466203"/>
              <a:ext cx="69238" cy="69238"/>
            </a:xfrm>
            <a:prstGeom prst="ellipse"/>
            <a:solidFill>
              <a:schemeClr val="accent1">
                <a:alpha val="40000"/>
              </a:schemeClr>
            </a:solidFill>
          </p:spPr>
        </p:sp>
        <p:sp>
          <p:nvSpPr>
            <p:cNvPr id="25" name="AutoShape 25"/>
            <p:cNvSpPr/>
            <p:nvPr/>
          </p:nvSpPr>
          <p:spPr>
            <a:xfrm>
              <a:off x="904945" y="462070"/>
              <a:ext cx="65594" cy="65594"/>
            </a:xfrm>
            <a:prstGeom prst="ellipse"/>
            <a:solidFill>
              <a:schemeClr val="accent1">
                <a:alpha val="20000"/>
              </a:schemeClr>
            </a:solidFill>
          </p:spPr>
        </p:sp>
        <p:sp>
          <p:nvSpPr>
            <p:cNvPr id="26" name="AutoShape 26"/>
            <p:cNvSpPr/>
            <p:nvPr/>
          </p:nvSpPr>
          <p:spPr>
            <a:xfrm>
              <a:off x="454963" y="566715"/>
              <a:ext cx="84147" cy="84147"/>
            </a:xfrm>
            <a:prstGeom prst="ellipse"/>
            <a:solidFill>
              <a:schemeClr val="accent1">
                <a:alpha val="100000"/>
              </a:schemeClr>
            </a:solidFill>
          </p:spPr>
        </p:sp>
        <p:sp>
          <p:nvSpPr>
            <p:cNvPr id="27" name="AutoShape 27"/>
            <p:cNvSpPr/>
            <p:nvPr/>
          </p:nvSpPr>
          <p:spPr>
            <a:xfrm>
              <a:off x="575049" y="573291"/>
              <a:ext cx="78137" cy="78137"/>
            </a:xfrm>
            <a:prstGeom prst="ellipse"/>
            <a:solidFill>
              <a:schemeClr val="accent1">
                <a:alpha val="80000"/>
              </a:schemeClr>
            </a:solidFill>
          </p:spPr>
        </p:sp>
        <p:sp>
          <p:nvSpPr>
            <p:cNvPr id="28" name="AutoShape 28"/>
            <p:cNvSpPr/>
            <p:nvPr/>
          </p:nvSpPr>
          <p:spPr>
            <a:xfrm>
              <a:off x="689125" y="575007"/>
              <a:ext cx="74704" cy="74704"/>
            </a:xfrm>
            <a:prstGeom prst="ellipse"/>
            <a:solidFill>
              <a:schemeClr val="accent1">
                <a:alpha val="60000"/>
              </a:schemeClr>
            </a:solidFill>
          </p:spPr>
        </p:sp>
        <p:sp>
          <p:nvSpPr>
            <p:cNvPr id="29" name="AutoShape 29"/>
            <p:cNvSpPr/>
            <p:nvPr/>
          </p:nvSpPr>
          <p:spPr>
            <a:xfrm>
              <a:off x="799768" y="583977"/>
              <a:ext cx="69238" cy="69238"/>
            </a:xfrm>
            <a:prstGeom prst="ellipse"/>
            <a:solidFill>
              <a:schemeClr val="accent1">
                <a:alpha val="40000"/>
              </a:schemeClr>
            </a:solidFill>
          </p:spPr>
        </p:sp>
        <p:sp>
          <p:nvSpPr>
            <p:cNvPr id="30" name="AutoShape 30"/>
            <p:cNvSpPr/>
            <p:nvPr/>
          </p:nvSpPr>
          <p:spPr>
            <a:xfrm>
              <a:off x="904945" y="579844"/>
              <a:ext cx="65594" cy="65594"/>
            </a:xfrm>
            <a:prstGeom prst="ellipse"/>
            <a:solidFill>
              <a:schemeClr val="accent1">
                <a:alpha val="20000"/>
              </a:schemeClr>
            </a:solidFill>
          </p:spPr>
        </p:sp>
        <p:sp>
          <p:nvSpPr>
            <p:cNvPr id="31" name="AutoShape 31"/>
            <p:cNvSpPr/>
            <p:nvPr/>
          </p:nvSpPr>
          <p:spPr>
            <a:xfrm>
              <a:off x="454963" y="684489"/>
              <a:ext cx="84147" cy="84147"/>
            </a:xfrm>
            <a:prstGeom prst="ellipse"/>
            <a:solidFill>
              <a:schemeClr val="accent1">
                <a:alpha val="100000"/>
              </a:schemeClr>
            </a:solidFill>
          </p:spPr>
        </p:sp>
        <p:sp>
          <p:nvSpPr>
            <p:cNvPr id="32" name="AutoShape 32"/>
            <p:cNvSpPr/>
            <p:nvPr/>
          </p:nvSpPr>
          <p:spPr>
            <a:xfrm>
              <a:off x="575049" y="691064"/>
              <a:ext cx="78137" cy="78137"/>
            </a:xfrm>
            <a:prstGeom prst="ellipse"/>
            <a:solidFill>
              <a:schemeClr val="accent1">
                <a:alpha val="80000"/>
              </a:schemeClr>
            </a:solidFill>
          </p:spPr>
        </p:sp>
        <p:sp>
          <p:nvSpPr>
            <p:cNvPr id="33" name="AutoShape 33"/>
            <p:cNvSpPr/>
            <p:nvPr/>
          </p:nvSpPr>
          <p:spPr>
            <a:xfrm>
              <a:off x="689125" y="692781"/>
              <a:ext cx="74704" cy="74704"/>
            </a:xfrm>
            <a:prstGeom prst="ellipse"/>
            <a:solidFill>
              <a:schemeClr val="accent1">
                <a:alpha val="60000"/>
              </a:schemeClr>
            </a:solidFill>
          </p:spPr>
        </p:sp>
        <p:sp>
          <p:nvSpPr>
            <p:cNvPr id="34" name="AutoShape 34"/>
            <p:cNvSpPr/>
            <p:nvPr/>
          </p:nvSpPr>
          <p:spPr>
            <a:xfrm>
              <a:off x="799768" y="701751"/>
              <a:ext cx="69238" cy="69238"/>
            </a:xfrm>
            <a:prstGeom prst="ellipse"/>
            <a:solidFill>
              <a:schemeClr val="accent1">
                <a:alpha val="40000"/>
              </a:schemeClr>
            </a:solidFill>
          </p:spPr>
        </p:sp>
        <p:sp>
          <p:nvSpPr>
            <p:cNvPr id="35" name="AutoShape 35"/>
            <p:cNvSpPr/>
            <p:nvPr/>
          </p:nvSpPr>
          <p:spPr>
            <a:xfrm>
              <a:off x="904945" y="697618"/>
              <a:ext cx="65594" cy="65594"/>
            </a:xfrm>
            <a:prstGeom prst="ellipse"/>
            <a:solidFill>
              <a:schemeClr val="accent1">
                <a:alpha val="20000"/>
              </a:schemeClr>
            </a:solidFill>
          </p:spPr>
        </p:sp>
        <p:sp>
          <p:nvSpPr>
            <p:cNvPr id="36" name="TextBox 36"/>
            <p:cNvSpPr txBox="1"/>
            <p:nvPr/>
          </p:nvSpPr>
          <p:spPr>
            <a:xfrm>
              <a:off x="1094842" y="93878"/>
              <a:ext cx="10001250" cy="914400"/>
            </a:xfrm>
            <a:prstGeom prst="rect"/>
          </p:spPr>
          <p:txBody>
            <a:bodyPr vert="horz" wrap="square" lIns="123825" tIns="123825" rIns="57150" bIns="123825" rtlCol="0" anchor="t" anchorCtr="0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en-US" sz="3000" b="1" dirty="1">
                  <a:solidFill>
                    <a:schemeClr val="accent1">
                      <a:alpha val="100000"/>
                    </a:schemeClr>
                  </a:solidFill>
                  <a:latin typeface="Microsoft Yahei"/>
                  <a:ea typeface="Microsoft Yahei"/>
                  <a:cs typeface="Microsoft Yahei"/>
                </a:rPr>
                <a:t>主题乐园设施</a:t>
              </a:r>
            </a:p>
          </p:txBody>
        </p:sp>
      </p:grpSp>
    </p:spTree>
  </p:cSld>
  <p:clrMapOvr>
    <a:masterClrMapping/>
  </p:clrMapOvr>
  <p:transition spd="fast"/>
  <p:timing>
    <p:tnLst>
      <p:par>
        <p:cTn id="1" restart="never" nodeType="tmRoot"/>
      </p:par>
    </p:tnLst>
  </p:timing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 name="">
    <p:bg>
      <p:bgPr>
        <a:blipFill dpi="0" rotWithShape="1">
          <a:blip r:embed="rId2">
            <a:alphaModFix/>
          </a:blip>
          <a:srcRect/>
          <a:stretch>
            <a:fillRect l="-47" r="-47"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073227" y="1168478"/>
            <a:ext cx="455409" cy="206922"/>
          </a:xfrm>
          <a:custGeom>
            <a:rect l="l" t="t" r="r" b="b"/>
            <a:pathLst>
              <a:path w="1905000" h="1905000">
                <a:moveTo>
                  <a:pt x="0" y="0"/>
                </a:moveTo>
                <a:lnTo>
                  <a:pt x="1428750" y="0"/>
                </a:lnTo>
                <a:lnTo>
                  <a:pt x="1905000" y="1905000"/>
                </a:lnTo>
                <a:lnTo>
                  <a:pt x="476250" y="1905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50000"/>
            </a:schemeClr>
          </a:solidFill>
        </p:spPr>
      </p:sp>
      <p:sp>
        <p:nvSpPr>
          <p:cNvPr id="3" name="AutoShape 3"/>
          <p:cNvSpPr/>
          <p:nvPr/>
        </p:nvSpPr>
        <p:spPr>
          <a:xfrm>
            <a:off x="472404" y="1375400"/>
            <a:ext cx="11247191" cy="4699510"/>
          </a:xfrm>
          <a:prstGeom prst="rect"/>
          <a:solidFill>
            <a:schemeClr val="accent2">
              <a:alpha val="80000"/>
            </a:schemeClr>
          </a:solidFill>
        </p:spPr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alphaModFix/>
          </a:blip>
          <a:srcRect l="25006" r="25006"/>
          <a:stretch>
            <a:fillRect/>
          </a:stretch>
        </p:blipFill>
        <p:spPr>
          <a:xfrm>
            <a:off x="740688" y="1168478"/>
            <a:ext cx="3679824" cy="4906431"/>
          </a:xfrm>
          <a:prstGeom prst="parallelogram">
            <a:avLst/>
          </a:prstGeom>
        </p:spPr>
      </p:pic>
      <p:sp>
        <p:nvSpPr>
          <p:cNvPr id="5" name="AutoShape 5"/>
          <p:cNvSpPr/>
          <p:nvPr/>
        </p:nvSpPr>
        <p:spPr>
          <a:xfrm>
            <a:off x="2499430" y="6236295"/>
            <a:ext cx="9220165" cy="67345"/>
          </a:xfrm>
          <a:prstGeom prst="rect"/>
          <a:solidFill>
            <a:schemeClr val="accent1">
              <a:alpha val="100000"/>
            </a:schemeClr>
          </a:solidFill>
        </p:spPr>
      </p:sp>
      <p:sp>
        <p:nvSpPr>
          <p:cNvPr id="6" name="AutoShape 6"/>
          <p:cNvSpPr/>
          <p:nvPr/>
        </p:nvSpPr>
        <p:spPr>
          <a:xfrm>
            <a:off x="483810" y="6236295"/>
            <a:ext cx="740059" cy="67345"/>
          </a:xfrm>
          <a:prstGeom prst="rect"/>
          <a:solidFill>
            <a:schemeClr val="accent1">
              <a:alpha val="100000"/>
            </a:schemeClr>
          </a:solidFill>
        </p:spPr>
      </p:sp>
      <p:sp>
        <p:nvSpPr>
          <p:cNvPr id="7" name="AutoShape 7"/>
          <p:cNvSpPr/>
          <p:nvPr/>
        </p:nvSpPr>
        <p:spPr>
          <a:xfrm>
            <a:off x="1375876" y="6200641"/>
            <a:ext cx="158719" cy="158719"/>
          </a:xfrm>
          <a:prstGeom prst="ellipse"/>
          <a:solidFill>
            <a:schemeClr val="accent1">
              <a:alpha val="100000"/>
            </a:schemeClr>
          </a:solidFill>
        </p:spPr>
      </p:sp>
      <p:sp>
        <p:nvSpPr>
          <p:cNvPr id="8" name="AutoShape 8"/>
          <p:cNvSpPr/>
          <p:nvPr/>
        </p:nvSpPr>
        <p:spPr>
          <a:xfrm>
            <a:off x="1607200" y="6207253"/>
            <a:ext cx="147382" cy="147382"/>
          </a:xfrm>
          <a:prstGeom prst="ellipse"/>
          <a:solidFill>
            <a:schemeClr val="accent1">
              <a:alpha val="80000"/>
            </a:schemeClr>
          </a:solidFill>
        </p:spPr>
      </p:sp>
      <p:sp>
        <p:nvSpPr>
          <p:cNvPr id="9" name="AutoShape 9"/>
          <p:cNvSpPr/>
          <p:nvPr/>
        </p:nvSpPr>
        <p:spPr>
          <a:xfrm>
            <a:off x="1827186" y="6213864"/>
            <a:ext cx="136045" cy="136045"/>
          </a:xfrm>
          <a:prstGeom prst="ellipse"/>
          <a:solidFill>
            <a:schemeClr val="accent1">
              <a:alpha val="60000"/>
            </a:schemeClr>
          </a:solidFill>
        </p:spPr>
      </p:sp>
      <p:sp>
        <p:nvSpPr>
          <p:cNvPr id="10" name="AutoShape 10"/>
          <p:cNvSpPr/>
          <p:nvPr/>
        </p:nvSpPr>
        <p:spPr>
          <a:xfrm>
            <a:off x="2027323" y="6220476"/>
            <a:ext cx="124708" cy="124708"/>
          </a:xfrm>
          <a:prstGeom prst="ellipse"/>
          <a:solidFill>
            <a:schemeClr val="accent1">
              <a:alpha val="40000"/>
            </a:schemeClr>
          </a:solidFill>
        </p:spPr>
      </p:sp>
      <p:sp>
        <p:nvSpPr>
          <p:cNvPr id="11" name="AutoShape 11"/>
          <p:cNvSpPr/>
          <p:nvPr/>
        </p:nvSpPr>
        <p:spPr>
          <a:xfrm>
            <a:off x="2224635" y="6214895"/>
            <a:ext cx="113371" cy="113371"/>
          </a:xfrm>
          <a:prstGeom prst="ellipse"/>
          <a:solidFill>
            <a:schemeClr val="accent1">
              <a:alpha val="20000"/>
            </a:schemeClr>
          </a:solidFill>
        </p:spPr>
      </p:sp>
      <p:sp>
        <p:nvSpPr>
          <p:cNvPr id="12" name="TextBox 12"/>
          <p:cNvSpPr txBox="1"/>
          <p:nvPr/>
        </p:nvSpPr>
        <p:spPr>
          <a:xfrm>
            <a:off x="4754880" y="1727606"/>
            <a:ext cx="6467541" cy="755904"/>
          </a:xfrm>
          <a:prstGeom prst="rect"/>
        </p:spPr>
        <p:txBody>
          <a:bodyPr vert="horz" wrap="square" lIns="123825" tIns="123825" rIns="57150" bIns="123825" rtlCol="0" anchor="t" anchorCtr="0">
            <a:spAutoFit/>
          </a:bodyPr>
          <a:lstStyle/>
          <a:p>
            <a:pPr>
              <a:lnSpc>
                <a:spcPct val="140000"/>
              </a:lnSpc>
            </a:pPr>
            <a:r>
              <a:rPr lang="en-US" sz="2325" b="1" dirty="1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总结词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754880" y="2304006"/>
            <a:ext cx="6240618" cy="1203960"/>
          </a:xfrm>
          <a:prstGeom prst="rect"/>
        </p:spPr>
        <p:txBody>
          <a:bodyPr vert="horz" wrap="square" lIns="123825" tIns="123825" rIns="57150" bIns="123825" rtlCol="0" anchor="t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350" dirty="1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水上乐园是迪士尼乐园的重要组成部分，为游客提供清凉的水上娱乐项目。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754880" y="3783405"/>
            <a:ext cx="6240618" cy="755904"/>
          </a:xfrm>
          <a:prstGeom prst="rect"/>
        </p:spPr>
        <p:txBody>
          <a:bodyPr vert="horz" wrap="square" lIns="123825" tIns="123825" rIns="57150" bIns="123825" rtlCol="0" anchor="t" anchorCtr="0">
            <a:spAutoFit/>
          </a:bodyPr>
          <a:lstStyle/>
          <a:p>
            <a:pPr>
              <a:lnSpc>
                <a:spcPct val="140000"/>
              </a:lnSpc>
            </a:pPr>
            <a:r>
              <a:rPr lang="en-US" sz="2325" b="1" dirty="1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详细描述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754880" y="4436820"/>
            <a:ext cx="6240618" cy="1203960"/>
          </a:xfrm>
          <a:prstGeom prst="rect"/>
        </p:spPr>
        <p:txBody>
          <a:bodyPr vert="horz" wrap="square" lIns="123825" tIns="123825" rIns="57150" bIns="123825" rtlCol="0" anchor="t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350" dirty="1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水上乐园通常设有大型水滑梯、人造海滩、漂流河等设施。游客可以在这里尽情玩耍，体验刺激的水上运动。此外，水上乐园还经常举办各种水上活动和节庆活动，增加游客的乐趣。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454963" y="93878"/>
            <a:ext cx="10641129" cy="914400"/>
            <a:chOff x="454963" y="93878"/>
            <a:chExt cx="10641129" cy="914400"/>
          </a:xfrm>
        </p:grpSpPr>
        <p:sp>
          <p:nvSpPr>
            <p:cNvPr id="17" name="AutoShape 17"/>
            <p:cNvSpPr/>
            <p:nvPr/>
          </p:nvSpPr>
          <p:spPr>
            <a:xfrm>
              <a:off x="454963" y="331168"/>
              <a:ext cx="84147" cy="84147"/>
            </a:xfrm>
            <a:prstGeom prst="ellipse"/>
            <a:solidFill>
              <a:schemeClr val="accent1">
                <a:alpha val="100000"/>
              </a:schemeClr>
            </a:solidFill>
          </p:spPr>
        </p:sp>
        <p:sp>
          <p:nvSpPr>
            <p:cNvPr id="18" name="AutoShape 18"/>
            <p:cNvSpPr/>
            <p:nvPr/>
          </p:nvSpPr>
          <p:spPr>
            <a:xfrm>
              <a:off x="575049" y="337743"/>
              <a:ext cx="78137" cy="78137"/>
            </a:xfrm>
            <a:prstGeom prst="ellipse"/>
            <a:solidFill>
              <a:schemeClr val="accent1">
                <a:alpha val="80000"/>
              </a:schemeClr>
            </a:solidFill>
          </p:spPr>
        </p:sp>
        <p:sp>
          <p:nvSpPr>
            <p:cNvPr id="19" name="AutoShape 19"/>
            <p:cNvSpPr/>
            <p:nvPr/>
          </p:nvSpPr>
          <p:spPr>
            <a:xfrm>
              <a:off x="689125" y="339460"/>
              <a:ext cx="74704" cy="74704"/>
            </a:xfrm>
            <a:prstGeom prst="ellipse"/>
            <a:solidFill>
              <a:schemeClr val="accent1">
                <a:alpha val="60000"/>
              </a:schemeClr>
            </a:solidFill>
          </p:spPr>
        </p:sp>
        <p:sp>
          <p:nvSpPr>
            <p:cNvPr id="20" name="AutoShape 20"/>
            <p:cNvSpPr/>
            <p:nvPr/>
          </p:nvSpPr>
          <p:spPr>
            <a:xfrm>
              <a:off x="799768" y="348430"/>
              <a:ext cx="69238" cy="69238"/>
            </a:xfrm>
            <a:prstGeom prst="ellipse"/>
            <a:solidFill>
              <a:schemeClr val="accent1">
                <a:alpha val="40000"/>
              </a:schemeClr>
            </a:solidFill>
          </p:spPr>
        </p:sp>
        <p:sp>
          <p:nvSpPr>
            <p:cNvPr id="21" name="AutoShape 21"/>
            <p:cNvSpPr/>
            <p:nvPr/>
          </p:nvSpPr>
          <p:spPr>
            <a:xfrm>
              <a:off x="904945" y="344297"/>
              <a:ext cx="65594" cy="65594"/>
            </a:xfrm>
            <a:prstGeom prst="ellipse"/>
            <a:solidFill>
              <a:schemeClr val="accent1">
                <a:alpha val="20000"/>
              </a:schemeClr>
            </a:solidFill>
          </p:spPr>
        </p:sp>
        <p:sp>
          <p:nvSpPr>
            <p:cNvPr id="22" name="AutoShape 22"/>
            <p:cNvSpPr/>
            <p:nvPr/>
          </p:nvSpPr>
          <p:spPr>
            <a:xfrm>
              <a:off x="454963" y="448942"/>
              <a:ext cx="84147" cy="84147"/>
            </a:xfrm>
            <a:prstGeom prst="ellipse"/>
            <a:solidFill>
              <a:schemeClr val="accent1">
                <a:alpha val="100000"/>
              </a:schemeClr>
            </a:solidFill>
          </p:spPr>
        </p:sp>
        <p:sp>
          <p:nvSpPr>
            <p:cNvPr id="23" name="AutoShape 23"/>
            <p:cNvSpPr/>
            <p:nvPr/>
          </p:nvSpPr>
          <p:spPr>
            <a:xfrm>
              <a:off x="575049" y="455517"/>
              <a:ext cx="78137" cy="78137"/>
            </a:xfrm>
            <a:prstGeom prst="ellipse"/>
            <a:solidFill>
              <a:schemeClr val="accent1">
                <a:alpha val="80000"/>
              </a:schemeClr>
            </a:solidFill>
          </p:spPr>
        </p:sp>
        <p:sp>
          <p:nvSpPr>
            <p:cNvPr id="24" name="AutoShape 24"/>
            <p:cNvSpPr/>
            <p:nvPr/>
          </p:nvSpPr>
          <p:spPr>
            <a:xfrm>
              <a:off x="689125" y="457233"/>
              <a:ext cx="74704" cy="74704"/>
            </a:xfrm>
            <a:prstGeom prst="ellipse"/>
            <a:solidFill>
              <a:schemeClr val="accent1">
                <a:alpha val="60000"/>
              </a:schemeClr>
            </a:solidFill>
          </p:spPr>
        </p:sp>
        <p:sp>
          <p:nvSpPr>
            <p:cNvPr id="25" name="AutoShape 25"/>
            <p:cNvSpPr/>
            <p:nvPr/>
          </p:nvSpPr>
          <p:spPr>
            <a:xfrm>
              <a:off x="799768" y="466203"/>
              <a:ext cx="69238" cy="69238"/>
            </a:xfrm>
            <a:prstGeom prst="ellipse"/>
            <a:solidFill>
              <a:schemeClr val="accent1">
                <a:alpha val="40000"/>
              </a:schemeClr>
            </a:solidFill>
          </p:spPr>
        </p:sp>
        <p:sp>
          <p:nvSpPr>
            <p:cNvPr id="26" name="AutoShape 26"/>
            <p:cNvSpPr/>
            <p:nvPr/>
          </p:nvSpPr>
          <p:spPr>
            <a:xfrm>
              <a:off x="904945" y="462070"/>
              <a:ext cx="65594" cy="65594"/>
            </a:xfrm>
            <a:prstGeom prst="ellipse"/>
            <a:solidFill>
              <a:schemeClr val="accent1">
                <a:alpha val="20000"/>
              </a:schemeClr>
            </a:solidFill>
          </p:spPr>
        </p:sp>
        <p:sp>
          <p:nvSpPr>
            <p:cNvPr id="27" name="AutoShape 27"/>
            <p:cNvSpPr/>
            <p:nvPr/>
          </p:nvSpPr>
          <p:spPr>
            <a:xfrm>
              <a:off x="454963" y="566715"/>
              <a:ext cx="84147" cy="84147"/>
            </a:xfrm>
            <a:prstGeom prst="ellipse"/>
            <a:solidFill>
              <a:schemeClr val="accent1">
                <a:alpha val="100000"/>
              </a:schemeClr>
            </a:solidFill>
          </p:spPr>
        </p:sp>
        <p:sp>
          <p:nvSpPr>
            <p:cNvPr id="28" name="AutoShape 28"/>
            <p:cNvSpPr/>
            <p:nvPr/>
          </p:nvSpPr>
          <p:spPr>
            <a:xfrm>
              <a:off x="575049" y="573291"/>
              <a:ext cx="78137" cy="78137"/>
            </a:xfrm>
            <a:prstGeom prst="ellipse"/>
            <a:solidFill>
              <a:schemeClr val="accent1">
                <a:alpha val="80000"/>
              </a:schemeClr>
            </a:solidFill>
          </p:spPr>
        </p:sp>
        <p:sp>
          <p:nvSpPr>
            <p:cNvPr id="29" name="AutoShape 29"/>
            <p:cNvSpPr/>
            <p:nvPr/>
          </p:nvSpPr>
          <p:spPr>
            <a:xfrm>
              <a:off x="689125" y="575007"/>
              <a:ext cx="74704" cy="74704"/>
            </a:xfrm>
            <a:prstGeom prst="ellipse"/>
            <a:solidFill>
              <a:schemeClr val="accent1">
                <a:alpha val="60000"/>
              </a:schemeClr>
            </a:solidFill>
          </p:spPr>
        </p:sp>
        <p:sp>
          <p:nvSpPr>
            <p:cNvPr id="30" name="AutoShape 30"/>
            <p:cNvSpPr/>
            <p:nvPr/>
          </p:nvSpPr>
          <p:spPr>
            <a:xfrm>
              <a:off x="799768" y="583977"/>
              <a:ext cx="69238" cy="69238"/>
            </a:xfrm>
            <a:prstGeom prst="ellipse"/>
            <a:solidFill>
              <a:schemeClr val="accent1">
                <a:alpha val="40000"/>
              </a:schemeClr>
            </a:solidFill>
          </p:spPr>
        </p:sp>
        <p:sp>
          <p:nvSpPr>
            <p:cNvPr id="31" name="AutoShape 31"/>
            <p:cNvSpPr/>
            <p:nvPr/>
          </p:nvSpPr>
          <p:spPr>
            <a:xfrm>
              <a:off x="904945" y="579844"/>
              <a:ext cx="65594" cy="65594"/>
            </a:xfrm>
            <a:prstGeom prst="ellipse"/>
            <a:solidFill>
              <a:schemeClr val="accent1">
                <a:alpha val="20000"/>
              </a:schemeClr>
            </a:solidFill>
          </p:spPr>
        </p:sp>
        <p:sp>
          <p:nvSpPr>
            <p:cNvPr id="32" name="AutoShape 32"/>
            <p:cNvSpPr/>
            <p:nvPr/>
          </p:nvSpPr>
          <p:spPr>
            <a:xfrm>
              <a:off x="454963" y="684489"/>
              <a:ext cx="84147" cy="84147"/>
            </a:xfrm>
            <a:prstGeom prst="ellipse"/>
            <a:solidFill>
              <a:schemeClr val="accent1">
                <a:alpha val="100000"/>
              </a:schemeClr>
            </a:solidFill>
          </p:spPr>
        </p:sp>
        <p:sp>
          <p:nvSpPr>
            <p:cNvPr id="33" name="AutoShape 33"/>
            <p:cNvSpPr/>
            <p:nvPr/>
          </p:nvSpPr>
          <p:spPr>
            <a:xfrm>
              <a:off x="575049" y="691064"/>
              <a:ext cx="78137" cy="78137"/>
            </a:xfrm>
            <a:prstGeom prst="ellipse"/>
            <a:solidFill>
              <a:schemeClr val="accent1">
                <a:alpha val="80000"/>
              </a:schemeClr>
            </a:solidFill>
          </p:spPr>
        </p:sp>
        <p:sp>
          <p:nvSpPr>
            <p:cNvPr id="34" name="AutoShape 34"/>
            <p:cNvSpPr/>
            <p:nvPr/>
          </p:nvSpPr>
          <p:spPr>
            <a:xfrm>
              <a:off x="689125" y="692781"/>
              <a:ext cx="74704" cy="74704"/>
            </a:xfrm>
            <a:prstGeom prst="ellipse"/>
            <a:solidFill>
              <a:schemeClr val="accent1">
                <a:alpha val="60000"/>
              </a:schemeClr>
            </a:solidFill>
          </p:spPr>
        </p:sp>
        <p:sp>
          <p:nvSpPr>
            <p:cNvPr id="35" name="AutoShape 35"/>
            <p:cNvSpPr/>
            <p:nvPr/>
          </p:nvSpPr>
          <p:spPr>
            <a:xfrm>
              <a:off x="799768" y="701751"/>
              <a:ext cx="69238" cy="69238"/>
            </a:xfrm>
            <a:prstGeom prst="ellipse"/>
            <a:solidFill>
              <a:schemeClr val="accent1">
                <a:alpha val="40000"/>
              </a:schemeClr>
            </a:solidFill>
          </p:spPr>
        </p:sp>
        <p:sp>
          <p:nvSpPr>
            <p:cNvPr id="36" name="AutoShape 36"/>
            <p:cNvSpPr/>
            <p:nvPr/>
          </p:nvSpPr>
          <p:spPr>
            <a:xfrm>
              <a:off x="904945" y="697618"/>
              <a:ext cx="65594" cy="65594"/>
            </a:xfrm>
            <a:prstGeom prst="ellipse"/>
            <a:solidFill>
              <a:schemeClr val="accent1">
                <a:alpha val="20000"/>
              </a:schemeClr>
            </a:solidFill>
          </p:spPr>
        </p:sp>
        <p:sp>
          <p:nvSpPr>
            <p:cNvPr id="37" name="TextBox 37"/>
            <p:cNvSpPr txBox="1"/>
            <p:nvPr/>
          </p:nvSpPr>
          <p:spPr>
            <a:xfrm>
              <a:off x="1094842" y="93878"/>
              <a:ext cx="10001250" cy="914400"/>
            </a:xfrm>
            <a:prstGeom prst="rect"/>
          </p:spPr>
          <p:txBody>
            <a:bodyPr vert="horz" wrap="square" lIns="123825" tIns="123825" rIns="57150" bIns="123825" rtlCol="0" anchor="t" anchorCtr="0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en-US" sz="3000" b="1" dirty="1">
                  <a:solidFill>
                    <a:schemeClr val="accent1">
                      <a:alpha val="100000"/>
                    </a:schemeClr>
                  </a:solidFill>
                  <a:latin typeface="Microsoft Yahei"/>
                  <a:ea typeface="Microsoft Yahei"/>
                  <a:cs typeface="Microsoft Yahei"/>
                </a:rPr>
                <a:t>水上乐园设施</a:t>
              </a:r>
            </a:p>
          </p:txBody>
        </p:sp>
      </p:grpSp>
    </p:spTree>
  </p:cSld>
  <p:clrMapOvr>
    <a:masterClrMapping/>
  </p:clrMapOvr>
  <p:transition spd="fast"/>
  <p:timing>
    <p:tnLst>
      <p:par>
        <p:cTn id="1" restart="never" nodeType="tmRoot"/>
      </p:par>
    </p:tnLst>
  </p:timing>
</p:sld>
</file>

<file path=ppt/tags/tag1.xml><?xml version="1.0" encoding="utf-8"?>
<p:tagLst xmlns:p="http://schemas.openxmlformats.org/presentationml/2006/main">
  <p:tag name="AS_NET" val="4.0.30319.42000"/>
  <p:tag name="AS_OS" val="Microsoft Windows NT 6.2.9200.0"/>
  <p:tag name="AS_RELEASE_DATE" val="2013.12.17"/>
  <p:tag name="AS_TITLE" val="Spire.Presentation for .NET "/>
  <p:tag name="AS_VERSION" val="2.1.0.0"/>
</p:tagLst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BEF"/>
      </a:lt1>
      <a:dk2>
        <a:srgbClr val="351E00"/>
      </a:dk2>
      <a:lt2>
        <a:srgbClr val="FFFFFF"/>
      </a:lt2>
      <a:accent1>
        <a:srgbClr val="FF6D1B"/>
      </a:accent1>
      <a:accent2>
        <a:srgbClr val="FF9000"/>
      </a:accent2>
      <a:accent3>
        <a:srgbClr val="C76900"/>
      </a:accent3>
      <a:accent4>
        <a:srgbClr val="FF6E40"/>
      </a:accent4>
      <a:accent5>
        <a:srgbClr val="FF855E"/>
      </a:accent5>
      <a:accent6>
        <a:srgbClr val="B993DF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Uigh" typeface="Microsoft Uighur"/>
        <a:font script="Beng" typeface="Vrinda"/>
        <a:font script="Thai" typeface="Angsana New"/>
        <a:font script="Mlym" typeface="Kartika"/>
        <a:font script="Yiii" typeface="Microsoft Yi Baiti"/>
        <a:font script="Cher" typeface="Plantagenet Cherokee"/>
        <a:font script="Orya" typeface="Kalinga"/>
        <a:font script="Gujr" typeface="Shruti"/>
        <a:font script="Viet" typeface="Times New Roman"/>
        <a:font script="Arab" typeface="Times New Roman"/>
        <a:font script="Hebr" typeface="Times New Roman"/>
        <a:font script="Telu" typeface="Gautami"/>
        <a:font script="Ethi" typeface="Nyala"/>
        <a:font script="Jpan" typeface="ＭＳ Ｐゴシック"/>
        <a:font script="Sinh" typeface="Iskoola Pota"/>
        <a:font script="Taml" typeface="Latha"/>
        <a:font script="Deva" typeface="Mangal"/>
        <a:font script="Knda" typeface="Tunga"/>
        <a:font script="Tibt" typeface="Microsoft Himalaya"/>
        <a:font script="Khmr" typeface="MoolBoran"/>
        <a:font script="Hant" typeface="新細明體"/>
        <a:font script="Laoo" typeface="DokChampa"/>
        <a:font script="Mong" typeface="Mongolian Baiti"/>
        <a:font script="Hans" typeface="宋体"/>
        <a:font script="Guru" typeface="Raavi"/>
        <a:font script="Thaa" typeface="MV Boli"/>
        <a:font script="Cans" typeface="Euphemia"/>
        <a:font script="Hang" typeface="맑은 고딕"/>
        <a:font script="Syrc" typeface="Estrangelo Edessa"/>
      </a:majorFont>
      <a:minorFont>
        <a:latin typeface="Calibri"/>
        <a:ea typeface=""/>
        <a:cs typeface=""/>
        <a:font script="Uigh" typeface="Microsoft Uighur"/>
        <a:font script="Beng" typeface="Vrinda"/>
        <a:font script="Thai" typeface="Cordia New"/>
        <a:font script="Mlym" typeface="Kartika"/>
        <a:font script="Yiii" typeface="Microsoft Yi Baiti"/>
        <a:font script="Cher" typeface="Plantagenet Cherokee"/>
        <a:font script="Orya" typeface="Kalinga"/>
        <a:font script="Gujr" typeface="Shruti"/>
        <a:font script="Viet" typeface="Arial"/>
        <a:font script="Arab" typeface="Arial"/>
        <a:font script="Hebr" typeface="Arial"/>
        <a:font script="Telu" typeface="Gautami"/>
        <a:font script="Ethi" typeface="Nyala"/>
        <a:font script="Jpan" typeface="ＭＳ Ｐゴシック"/>
        <a:font script="Sinh" typeface="Iskoola Pota"/>
        <a:font script="Taml" typeface="Latha"/>
        <a:font script="Deva" typeface="Mangal"/>
        <a:font script="Knda" typeface="Tunga"/>
        <a:font script="Tibt" typeface="Microsoft Himalaya"/>
        <a:font script="Khmr" typeface="DaunPenh"/>
        <a:font script="Hant" typeface="新細明體"/>
        <a:font script="Laoo" typeface="DokChampa"/>
        <a:font script="Mong" typeface="Mongolian Baiti"/>
        <a:font script="Hans" typeface="宋体"/>
        <a:font script="Guru" typeface="Raavi"/>
        <a:font script="Thaa" typeface="MV Boli"/>
        <a:font script="Cans" typeface="Euphemia"/>
        <a:font script="Hang" typeface="맑은 고딕"/>
        <a:font script="Syrc" typeface="Estrangelo Edess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  <a:tileRect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r="5400000" dist="2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w="63500" h="25400" prst="circl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  <a:tileRect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Application>Microsoft Office PowerPoint</Application>
  <PresentationFormat>On-screen Show (4:3)</PresentationFormat>
  <Slides>0</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2006-08-16T00:00:00.0000000Z</dcterms:created>
  <dcterms:modified xsi:type="dcterms:W3CDTF">2024-01-25T22:16:14.4238809Z</dcterms:modified>
  <cp:revision>1</cp:revision>
</cp:coreProperties>
</file>